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6" Type="http://schemas.openxmlformats.org/officeDocument/2006/relationships/slide" Target="slides/slide11.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g752e45f3ca_0_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g752e45f3ca_0_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20000"/>
              </a:lnSpc>
              <a:spcBef>
                <a:spcPts val="0"/>
              </a:spcBef>
              <a:spcAft>
                <a:spcPts val="0"/>
              </a:spcAft>
              <a:buClr>
                <a:schemeClr val="dk1"/>
              </a:buClr>
              <a:buSzPts val="1100"/>
              <a:buFont typeface="Arial"/>
              <a:buNone/>
            </a:pPr>
            <a:r>
              <a:rPr lang="en-GB" sz="1400">
                <a:solidFill>
                  <a:schemeClr val="dk1"/>
                </a:solidFill>
                <a:highlight>
                  <a:srgbClr val="FFFFFF"/>
                </a:highlight>
              </a:rPr>
              <a:t>This presentation introduces the Little Inventors challenge, Mission: Protect our oceans, launched by NSERC in partnership with CCUNESCO. This presentation focuses on the weather and the role of the ocean in the water cycle. Use the Mission: Protect our oceans challenge presentation first for a more general introduction to the topic.</a:t>
            </a:r>
            <a:endParaRPr sz="14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lang="en-GB" sz="1400">
                <a:solidFill>
                  <a:schemeClr val="dk1"/>
                </a:solidFill>
                <a:highlight>
                  <a:srgbClr val="FFFFFF"/>
                </a:highlight>
              </a:rPr>
              <a:t>It is aimed at students all across Canada. It can be adapted by teachers to suit their students needs in elementary and secondary. The notes are coded with regular font for content that is more accessible and </a:t>
            </a:r>
            <a:r>
              <a:rPr b="1" lang="en-GB" sz="1400">
                <a:solidFill>
                  <a:schemeClr val="dk1"/>
                </a:solidFill>
                <a:highlight>
                  <a:srgbClr val="FFFFFF"/>
                </a:highlight>
              </a:rPr>
              <a:t>in bold for content that is more advanced.</a:t>
            </a:r>
            <a:endParaRPr b="1" sz="14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00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4" name="Shape 144"/>
        <p:cNvGrpSpPr/>
        <p:nvPr/>
      </p:nvGrpSpPr>
      <p:grpSpPr>
        <a:xfrm>
          <a:off x="0" y="0"/>
          <a:ext cx="0" cy="0"/>
          <a:chOff x="0" y="0"/>
          <a:chExt cx="0" cy="0"/>
        </a:xfrm>
      </p:grpSpPr>
      <p:sp>
        <p:nvSpPr>
          <p:cNvPr id="145" name="Google Shape;145;g80099b3473_0_2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6" name="Google Shape;146;g80099b3473_0_2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20000"/>
              </a:lnSpc>
              <a:spcBef>
                <a:spcPts val="0"/>
              </a:spcBef>
              <a:spcAft>
                <a:spcPts val="0"/>
              </a:spcAft>
              <a:buClr>
                <a:schemeClr val="dk1"/>
              </a:buClr>
              <a:buSzPts val="1100"/>
              <a:buFont typeface="Arial"/>
              <a:buNone/>
            </a:pPr>
            <a:r>
              <a:rPr lang="en-GB" sz="1400">
                <a:solidFill>
                  <a:schemeClr val="dk1"/>
                </a:solidFill>
                <a:highlight>
                  <a:srgbClr val="FFFFFF"/>
                </a:highlight>
              </a:rPr>
              <a:t>L</a:t>
            </a:r>
            <a:r>
              <a:rPr lang="en-GB" sz="1400">
                <a:solidFill>
                  <a:srgbClr val="1D2228"/>
                </a:solidFill>
                <a:highlight>
                  <a:srgbClr val="FFFFFF"/>
                </a:highlight>
              </a:rPr>
              <a:t>ooking back on what your students came up with from the activity sheets u</a:t>
            </a:r>
            <a:r>
              <a:rPr lang="en-GB" sz="1400">
                <a:solidFill>
                  <a:schemeClr val="dk1"/>
                </a:solidFill>
                <a:highlight>
                  <a:srgbClr val="FFFFFF"/>
                </a:highlight>
              </a:rPr>
              <a:t>se the following tips to help your students develop their ideas further to come up with an invention!</a:t>
            </a:r>
            <a:endParaRPr sz="14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b="1" lang="en-GB" sz="1400">
                <a:solidFill>
                  <a:schemeClr val="dk1"/>
                </a:solidFill>
                <a:highlight>
                  <a:srgbClr val="FFFFFF"/>
                </a:highlight>
              </a:rPr>
              <a:t>Follow that thought</a:t>
            </a:r>
            <a:endParaRPr b="1" sz="14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lang="en-GB" sz="1400">
                <a:solidFill>
                  <a:schemeClr val="dk1"/>
                </a:solidFill>
                <a:highlight>
                  <a:srgbClr val="FFFFFF"/>
                </a:highlight>
              </a:rPr>
              <a:t>Try to stop thinking for a minute. It’s pretty much impossible!</a:t>
            </a:r>
            <a:endParaRPr sz="14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lang="en-GB" sz="1400">
                <a:solidFill>
                  <a:schemeClr val="dk1"/>
                </a:solidFill>
                <a:highlight>
                  <a:srgbClr val="FFFFFF"/>
                </a:highlight>
              </a:rPr>
              <a:t>Our brains are constantly taking information in and working out how to record it and how it connects with other things we know.</a:t>
            </a:r>
            <a:endParaRPr sz="14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lang="en-GB" sz="1400">
                <a:solidFill>
                  <a:schemeClr val="dk1"/>
                </a:solidFill>
                <a:highlight>
                  <a:srgbClr val="FFFFFF"/>
                </a:highlight>
              </a:rPr>
              <a:t>So trust your brain and try to catch a thought, run with it, and see where it takes you!</a:t>
            </a:r>
            <a:endParaRPr sz="14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b="1" lang="en-GB" sz="1400">
                <a:solidFill>
                  <a:schemeClr val="dk1"/>
                </a:solidFill>
                <a:highlight>
                  <a:srgbClr val="FFFFFF"/>
                </a:highlight>
              </a:rPr>
              <a:t>Who needs your help?</a:t>
            </a:r>
            <a:endParaRPr b="1" sz="14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lang="en-GB" sz="1400">
                <a:solidFill>
                  <a:schemeClr val="dk1"/>
                </a:solidFill>
                <a:highlight>
                  <a:srgbClr val="FFFFFF"/>
                </a:highlight>
              </a:rPr>
              <a:t>Thinking about who your invention is for is a great place to start. It could be for someone in your family or an animal you spot while you’re out and about. Imagine what they like, dislike, what they might find difficult or boring—how can you help them?</a:t>
            </a:r>
            <a:endParaRPr sz="14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b="1" lang="en-GB" sz="1400">
                <a:solidFill>
                  <a:schemeClr val="dk1"/>
                </a:solidFill>
                <a:highlight>
                  <a:srgbClr val="FFFFFF"/>
                </a:highlight>
              </a:rPr>
              <a:t>No problem too small</a:t>
            </a:r>
            <a:endParaRPr b="1" sz="14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lang="en-GB" sz="1400">
                <a:solidFill>
                  <a:schemeClr val="dk1"/>
                </a:solidFill>
                <a:highlight>
                  <a:srgbClr val="FFFFFF"/>
                </a:highlight>
              </a:rPr>
              <a:t>It might be how to help a snail go faster, how to water a cactus, or how to protect a ladybird from the rain—no problem is too small to capture your inventive imagination!</a:t>
            </a:r>
            <a:endParaRPr sz="14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b="1" lang="en-GB" sz="1400">
                <a:solidFill>
                  <a:schemeClr val="dk1"/>
                </a:solidFill>
                <a:highlight>
                  <a:srgbClr val="FFFFFF"/>
                </a:highlight>
              </a:rPr>
              <a:t>No limits</a:t>
            </a:r>
            <a:endParaRPr b="1" sz="14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lang="en-GB" sz="1400">
                <a:solidFill>
                  <a:schemeClr val="dk1"/>
                </a:solidFill>
                <a:highlight>
                  <a:srgbClr val="FFFFFF"/>
                </a:highlight>
              </a:rPr>
              <a:t>And of course, the opposite is also true—there is no problem too big to have a go at either!</a:t>
            </a:r>
            <a:endParaRPr sz="14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lang="en-GB" sz="1400">
                <a:solidFill>
                  <a:schemeClr val="dk1"/>
                </a:solidFill>
                <a:highlight>
                  <a:srgbClr val="FFFFFF"/>
                </a:highlight>
              </a:rPr>
              <a:t>If you worry about how to reduce the pollution in the atmosphere or how to make travel faster, safer and non-polluting, then have a go. We need all kinds of ideas to help our planet stay green! What might seem impossible today could well happen in the not-so-distant future.</a:t>
            </a:r>
            <a:endParaRPr sz="14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b="1" lang="en-GB" sz="1400">
                <a:solidFill>
                  <a:schemeClr val="dk1"/>
                </a:solidFill>
                <a:highlight>
                  <a:srgbClr val="FFFFFF"/>
                </a:highlight>
              </a:rPr>
              <a:t>Break the rules</a:t>
            </a:r>
            <a:endParaRPr b="1" sz="14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lang="en-GB" sz="1400">
                <a:solidFill>
                  <a:schemeClr val="dk1"/>
                </a:solidFill>
                <a:highlight>
                  <a:srgbClr val="FFFFFF"/>
                </a:highlight>
              </a:rPr>
              <a:t>New inventions happen when we try to think or do things differently—in other words, when we break the rules. So forget how things are supposed to work and make it happen your own way!</a:t>
            </a:r>
            <a:endParaRPr sz="1400">
              <a:solidFill>
                <a:schemeClr val="dk1"/>
              </a:solidFill>
              <a:highlight>
                <a:srgbClr val="FFFFFF"/>
              </a:highlight>
            </a:endParaRPr>
          </a:p>
          <a:p>
            <a:pPr indent="0" lvl="0" marL="0" rtl="0" algn="l">
              <a:lnSpc>
                <a:spcPct val="100000"/>
              </a:lnSpc>
              <a:spcBef>
                <a:spcPts val="0"/>
              </a:spcBef>
              <a:spcAft>
                <a:spcPts val="0"/>
              </a:spcAft>
              <a:buClr>
                <a:schemeClr val="dk1"/>
              </a:buClr>
              <a:buSzPts val="1200"/>
              <a:buFont typeface="Arial"/>
              <a:buNone/>
            </a:pPr>
            <a:r>
              <a:t/>
            </a:r>
            <a:endParaRPr>
              <a:solidFill>
                <a:schemeClr val="dk1"/>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0" name="Shape 170"/>
        <p:cNvGrpSpPr/>
        <p:nvPr/>
      </p:nvGrpSpPr>
      <p:grpSpPr>
        <a:xfrm>
          <a:off x="0" y="0"/>
          <a:ext cx="0" cy="0"/>
          <a:chOff x="0" y="0"/>
          <a:chExt cx="0" cy="0"/>
        </a:xfrm>
      </p:grpSpPr>
      <p:sp>
        <p:nvSpPr>
          <p:cNvPr id="171" name="Google Shape;171;g80099b3473_0_13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2" name="Google Shape;172;g80099b3473_0_13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 name="Shape 56"/>
        <p:cNvGrpSpPr/>
        <p:nvPr/>
      </p:nvGrpSpPr>
      <p:grpSpPr>
        <a:xfrm>
          <a:off x="0" y="0"/>
          <a:ext cx="0" cy="0"/>
          <a:chOff x="0" y="0"/>
          <a:chExt cx="0" cy="0"/>
        </a:xfrm>
      </p:grpSpPr>
      <p:sp>
        <p:nvSpPr>
          <p:cNvPr id="57" name="Google Shape;57;g752e45f3ca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752e45f3ca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20000"/>
              </a:lnSpc>
              <a:spcBef>
                <a:spcPts val="0"/>
              </a:spcBef>
              <a:spcAft>
                <a:spcPts val="0"/>
              </a:spcAft>
              <a:buClr>
                <a:schemeClr val="dk1"/>
              </a:buClr>
              <a:buSzPts val="1100"/>
              <a:buFont typeface="Arial"/>
              <a:buNone/>
            </a:pPr>
            <a:r>
              <a:rPr lang="en-GB" sz="1400">
                <a:solidFill>
                  <a:schemeClr val="dk1"/>
                </a:solidFill>
                <a:highlight>
                  <a:srgbClr val="FFFFFF"/>
                </a:highlight>
              </a:rPr>
              <a:t>Did you know that water is the only natural resource that exists in three states: solid, liquid and gas. This gas state of water is called ‘water vapour’.</a:t>
            </a:r>
            <a:endParaRPr sz="14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lang="en-GB" sz="1400">
                <a:solidFill>
                  <a:schemeClr val="dk1"/>
                </a:solidFill>
                <a:highlight>
                  <a:srgbClr val="FFFFFF"/>
                </a:highlight>
              </a:rPr>
              <a:t>Clouds are actually liquid water.</a:t>
            </a:r>
            <a:endParaRPr sz="14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lang="en-GB" sz="1400">
                <a:solidFill>
                  <a:schemeClr val="dk1"/>
                </a:solidFill>
                <a:highlight>
                  <a:srgbClr val="FFFFFF"/>
                </a:highlight>
              </a:rPr>
              <a:t>Water vapour is invisible, but you can feel it - think of the steam that comes out of a pot of boiling water!</a:t>
            </a:r>
            <a:endParaRPr sz="1400">
              <a:solidFill>
                <a:schemeClr val="dk1"/>
              </a:solidFill>
              <a:highlight>
                <a:srgbClr val="FFFFFF"/>
              </a:highlight>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6" name="Shape 66"/>
        <p:cNvGrpSpPr/>
        <p:nvPr/>
      </p:nvGrpSpPr>
      <p:grpSpPr>
        <a:xfrm>
          <a:off x="0" y="0"/>
          <a:ext cx="0" cy="0"/>
          <a:chOff x="0" y="0"/>
          <a:chExt cx="0" cy="0"/>
        </a:xfrm>
      </p:grpSpPr>
      <p:sp>
        <p:nvSpPr>
          <p:cNvPr id="67" name="Google Shape;67;g6244bfd487_0_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6244bfd487_0_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20000"/>
              </a:lnSpc>
              <a:spcBef>
                <a:spcPts val="0"/>
              </a:spcBef>
              <a:spcAft>
                <a:spcPts val="0"/>
              </a:spcAft>
              <a:buClr>
                <a:schemeClr val="dk1"/>
              </a:buClr>
              <a:buSzPts val="1100"/>
              <a:buFont typeface="Arial"/>
              <a:buNone/>
            </a:pPr>
            <a:r>
              <a:rPr lang="en-GB" sz="1200">
                <a:solidFill>
                  <a:schemeClr val="dk1"/>
                </a:solidFill>
                <a:highlight>
                  <a:srgbClr val="FFFFFF"/>
                </a:highlight>
              </a:rPr>
              <a:t>Ask the students how water cycles and fill in any points they miss with information from below.</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lang="en-GB" sz="1200">
                <a:solidFill>
                  <a:schemeClr val="dk1"/>
                </a:solidFill>
                <a:highlight>
                  <a:srgbClr val="FFFFFF"/>
                </a:highlight>
              </a:rPr>
              <a:t>Rain, clouds, snow, wind and more, a lot of what happens in the sky is in fact part of the water cycle. It’s how water recycles itself. It has done so for the past 4 billion years!! Every living thing on the planet depends on the water cycle to drink...but only 3% of all water on earth is freshwater!</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38000"/>
              </a:lnSpc>
              <a:spcBef>
                <a:spcPts val="0"/>
              </a:spcBef>
              <a:spcAft>
                <a:spcPts val="0"/>
              </a:spcAft>
              <a:buClr>
                <a:schemeClr val="dk1"/>
              </a:buClr>
              <a:buSzPts val="1100"/>
              <a:buFont typeface="Arial"/>
              <a:buNone/>
            </a:pPr>
            <a:r>
              <a:rPr lang="en-GB" sz="1200">
                <a:solidFill>
                  <a:schemeClr val="dk1"/>
                </a:solidFill>
                <a:highlight>
                  <a:srgbClr val="FFFFFF"/>
                </a:highlight>
              </a:rPr>
              <a:t>Evaporation - the sun heats the ocean’s surface, which causes the molecules of water to move faster until they escape as a gas or water vapour.</a:t>
            </a:r>
            <a:endParaRPr sz="1200">
              <a:solidFill>
                <a:schemeClr val="dk1"/>
              </a:solidFill>
              <a:highlight>
                <a:srgbClr val="FFFFFF"/>
              </a:highlight>
            </a:endParaRPr>
          </a:p>
          <a:p>
            <a:pPr indent="0" lvl="0" marL="0" rtl="0" algn="l">
              <a:lnSpc>
                <a:spcPct val="138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38000"/>
              </a:lnSpc>
              <a:spcBef>
                <a:spcPts val="0"/>
              </a:spcBef>
              <a:spcAft>
                <a:spcPts val="0"/>
              </a:spcAft>
              <a:buClr>
                <a:schemeClr val="dk1"/>
              </a:buClr>
              <a:buSzPts val="1100"/>
              <a:buFont typeface="Arial"/>
              <a:buNone/>
            </a:pPr>
            <a:r>
              <a:rPr b="1" lang="en-GB" sz="1200">
                <a:solidFill>
                  <a:schemeClr val="dk1"/>
                </a:solidFill>
                <a:highlight>
                  <a:srgbClr val="FFFFFF"/>
                </a:highlight>
              </a:rPr>
              <a:t>There is also a phenomena called sublimation where ice turns to vapour and doesn’t go through the liquid stage. This happens in specific weather condition with low humidity, dry wind, possibly higher altitude and a level of sunshine (Mount Everest would be a good place to observe this!)</a:t>
            </a:r>
            <a:endParaRPr b="1" sz="1200">
              <a:solidFill>
                <a:schemeClr val="dk1"/>
              </a:solidFill>
              <a:highlight>
                <a:srgbClr val="FFFFFF"/>
              </a:highlight>
            </a:endParaRPr>
          </a:p>
          <a:p>
            <a:pPr indent="0" lvl="0" marL="0" rtl="0" algn="l">
              <a:lnSpc>
                <a:spcPct val="138000"/>
              </a:lnSpc>
              <a:spcBef>
                <a:spcPts val="0"/>
              </a:spcBef>
              <a:spcAft>
                <a:spcPts val="0"/>
              </a:spcAft>
              <a:buClr>
                <a:schemeClr val="dk1"/>
              </a:buClr>
              <a:buSzPts val="1100"/>
              <a:buFont typeface="Arial"/>
              <a:buNone/>
            </a:pPr>
            <a:r>
              <a:rPr lang="en-GB" sz="1200">
                <a:solidFill>
                  <a:schemeClr val="dk1"/>
                </a:solidFill>
                <a:highlight>
                  <a:srgbClr val="FFFFFF"/>
                </a:highlight>
              </a:rPr>
              <a:t>Condensation - these tiny droplets or vapour become clouds when the water vapour molecules cool as they rise, move more slowly and become liquid, which is what forms clouds.</a:t>
            </a:r>
            <a:endParaRPr sz="1200">
              <a:solidFill>
                <a:schemeClr val="dk1"/>
              </a:solidFill>
              <a:highlight>
                <a:srgbClr val="FFFFFF"/>
              </a:highlight>
            </a:endParaRPr>
          </a:p>
          <a:p>
            <a:pPr indent="0" lvl="0" marL="0" rtl="0" algn="l">
              <a:lnSpc>
                <a:spcPct val="138000"/>
              </a:lnSpc>
              <a:spcBef>
                <a:spcPts val="0"/>
              </a:spcBef>
              <a:spcAft>
                <a:spcPts val="0"/>
              </a:spcAft>
              <a:buClr>
                <a:schemeClr val="dk1"/>
              </a:buClr>
              <a:buSzPts val="1100"/>
              <a:buFont typeface="Arial"/>
              <a:buNone/>
            </a:pPr>
            <a:r>
              <a:rPr lang="en-GB" sz="1200">
                <a:solidFill>
                  <a:schemeClr val="dk1"/>
                </a:solidFill>
                <a:highlight>
                  <a:srgbClr val="FFFFFF"/>
                </a:highlight>
              </a:rPr>
              <a:t>Precipitation - if too much water condenses or as the air around the cloud gets colder, water falls back to the ground as rain, sleet or snow.</a:t>
            </a:r>
            <a:endParaRPr sz="1200">
              <a:solidFill>
                <a:schemeClr val="dk1"/>
              </a:solidFill>
              <a:highlight>
                <a:srgbClr val="FFFFFF"/>
              </a:highlight>
            </a:endParaRPr>
          </a:p>
          <a:p>
            <a:pPr indent="0" lvl="0" marL="0" rtl="0" algn="l">
              <a:lnSpc>
                <a:spcPct val="138000"/>
              </a:lnSpc>
              <a:spcBef>
                <a:spcPts val="0"/>
              </a:spcBef>
              <a:spcAft>
                <a:spcPts val="0"/>
              </a:spcAft>
              <a:buClr>
                <a:schemeClr val="dk1"/>
              </a:buClr>
              <a:buSzPts val="1100"/>
              <a:buFont typeface="Arial"/>
              <a:buNone/>
            </a:pPr>
            <a:r>
              <a:rPr lang="en-GB" sz="1200">
                <a:solidFill>
                  <a:schemeClr val="dk1"/>
                </a:solidFill>
                <a:highlight>
                  <a:srgbClr val="FFFFFF"/>
                </a:highlight>
              </a:rPr>
              <a:t>Collection - some of the rain goes into the ground where it travels back to the rivers and then from the rivers to the oceans.</a:t>
            </a:r>
            <a:endParaRPr sz="1200">
              <a:solidFill>
                <a:schemeClr val="dk1"/>
              </a:solidFill>
              <a:highlight>
                <a:srgbClr val="FFFFFF"/>
              </a:highlight>
            </a:endParaRPr>
          </a:p>
          <a:p>
            <a:pPr indent="0" lvl="0" marL="0" rtl="0" algn="l">
              <a:lnSpc>
                <a:spcPct val="138000"/>
              </a:lnSpc>
              <a:spcBef>
                <a:spcPts val="0"/>
              </a:spcBef>
              <a:spcAft>
                <a:spcPts val="0"/>
              </a:spcAft>
              <a:buClr>
                <a:schemeClr val="dk1"/>
              </a:buClr>
              <a:buSzPts val="1100"/>
              <a:buFont typeface="Arial"/>
              <a:buNone/>
            </a:pPr>
            <a:r>
              <a:rPr b="1" lang="en-GB" sz="1200">
                <a:solidFill>
                  <a:schemeClr val="dk1"/>
                </a:solidFill>
                <a:highlight>
                  <a:srgbClr val="FFFFFF"/>
                </a:highlight>
              </a:rPr>
              <a:t>Water is also collected by plants then gets transpired back into the air—a phenomenon known as transpiration—another form of evaporation through plants!</a:t>
            </a:r>
            <a:endParaRPr b="1" sz="1200">
              <a:solidFill>
                <a:schemeClr val="dk1"/>
              </a:solidFill>
              <a:highlight>
                <a:srgbClr val="FFFFFF"/>
              </a:highlight>
            </a:endParaRPr>
          </a:p>
          <a:p>
            <a:pPr indent="0" lvl="0" marL="0" rtl="0" algn="l">
              <a:lnSpc>
                <a:spcPct val="115000"/>
              </a:lnSpc>
              <a:spcBef>
                <a:spcPts val="1600"/>
              </a:spcBef>
              <a:spcAft>
                <a:spcPts val="0"/>
              </a:spcAft>
              <a:buClr>
                <a:schemeClr val="dk1"/>
              </a:buClr>
              <a:buSzPts val="1100"/>
              <a:buFont typeface="Arial"/>
              <a:buNone/>
            </a:pPr>
            <a:r>
              <a:t/>
            </a:r>
            <a:endParaRPr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6" name="Shape 76"/>
        <p:cNvGrpSpPr/>
        <p:nvPr/>
      </p:nvGrpSpPr>
      <p:grpSpPr>
        <a:xfrm>
          <a:off x="0" y="0"/>
          <a:ext cx="0" cy="0"/>
          <a:chOff x="0" y="0"/>
          <a:chExt cx="0" cy="0"/>
        </a:xfrm>
      </p:grpSpPr>
      <p:sp>
        <p:nvSpPr>
          <p:cNvPr id="77" name="Google Shape;77;g8525f295c1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8525f295c1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20000"/>
              </a:lnSpc>
              <a:spcBef>
                <a:spcPts val="0"/>
              </a:spcBef>
              <a:spcAft>
                <a:spcPts val="0"/>
              </a:spcAft>
              <a:buClr>
                <a:schemeClr val="dk1"/>
              </a:buClr>
              <a:buSzPts val="1100"/>
              <a:buFont typeface="Arial"/>
              <a:buNone/>
            </a:pPr>
            <a:r>
              <a:rPr lang="en-GB" sz="1200">
                <a:solidFill>
                  <a:schemeClr val="dk1"/>
                </a:solidFill>
                <a:highlight>
                  <a:srgbClr val="FFFFFF"/>
                </a:highlight>
              </a:rPr>
              <a:t>Climate change is a change in weather conditions, like temperature and rainfall, in a place over a long period of time.</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lang="en-GB" sz="1200">
                <a:solidFill>
                  <a:schemeClr val="dk1"/>
                </a:solidFill>
                <a:highlight>
                  <a:srgbClr val="FFFFFF"/>
                </a:highlight>
              </a:rPr>
              <a:t>Roughly every 40,000 years, the earth changes positions and this has some more or less important impact on the climate.</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lang="en-GB" sz="1200">
                <a:solidFill>
                  <a:schemeClr val="dk1"/>
                </a:solidFill>
                <a:highlight>
                  <a:srgbClr val="FFFFFF"/>
                </a:highlight>
              </a:rPr>
              <a:t>In fact, the earth was covered in ice about 800 million years ago, and is currently going through an ice age that has been happening for the past 2.5 million years!</a:t>
            </a:r>
            <a:endParaRPr sz="1200">
              <a:solidFill>
                <a:schemeClr val="dk1"/>
              </a:solidFill>
              <a:highlight>
                <a:srgbClr val="FFFFFF"/>
              </a:highlight>
            </a:endParaRPr>
          </a:p>
          <a:p>
            <a:pPr indent="0" lvl="0" marL="0" rtl="0" algn="l">
              <a:spcBef>
                <a:spcPts val="0"/>
              </a:spcBef>
              <a:spcAft>
                <a:spcPts val="0"/>
              </a:spcAft>
              <a:buNone/>
            </a:pPr>
            <a:r>
              <a:t/>
            </a:r>
            <a:endParaRPr sz="1200">
              <a:solidFill>
                <a:schemeClr val="dk1"/>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3" name="Shape 83"/>
        <p:cNvGrpSpPr/>
        <p:nvPr/>
      </p:nvGrpSpPr>
      <p:grpSpPr>
        <a:xfrm>
          <a:off x="0" y="0"/>
          <a:ext cx="0" cy="0"/>
          <a:chOff x="0" y="0"/>
          <a:chExt cx="0" cy="0"/>
        </a:xfrm>
      </p:grpSpPr>
      <p:sp>
        <p:nvSpPr>
          <p:cNvPr id="84" name="Google Shape;84;g752e45f3ca_0_1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752e45f3ca_0_1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20000"/>
              </a:lnSpc>
              <a:spcBef>
                <a:spcPts val="0"/>
              </a:spcBef>
              <a:spcAft>
                <a:spcPts val="0"/>
              </a:spcAft>
              <a:buClr>
                <a:schemeClr val="dk1"/>
              </a:buClr>
              <a:buSzPts val="1100"/>
              <a:buFont typeface="Arial"/>
              <a:buNone/>
            </a:pPr>
            <a:r>
              <a:rPr b="1" lang="en-GB" sz="1200">
                <a:solidFill>
                  <a:schemeClr val="dk1"/>
                </a:solidFill>
                <a:highlight>
                  <a:srgbClr val="FFFFFF"/>
                </a:highlight>
              </a:rPr>
              <a:t>Scientists across the world have observed that the surface of the earth is warming, but the big difference here is that this time, the change in climate is caused by humans through the emissions of carbon dioxide and other greenhouse gasses.  </a:t>
            </a:r>
            <a:endParaRPr b="1" sz="1200">
              <a:solidFill>
                <a:schemeClr val="dk1"/>
              </a:solidFill>
              <a:highlight>
                <a:srgbClr val="FFFFFF"/>
              </a:highlight>
            </a:endParaRPr>
          </a:p>
          <a:p>
            <a:pPr indent="0" lvl="0" marL="0" rtl="0" algn="l">
              <a:spcBef>
                <a:spcPts val="0"/>
              </a:spcBef>
              <a:spcAft>
                <a:spcPts val="0"/>
              </a:spcAft>
              <a:buNone/>
            </a:pPr>
            <a:r>
              <a:t/>
            </a:r>
            <a:endParaRPr b="1"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2" name="Shape 92"/>
        <p:cNvGrpSpPr/>
        <p:nvPr/>
      </p:nvGrpSpPr>
      <p:grpSpPr>
        <a:xfrm>
          <a:off x="0" y="0"/>
          <a:ext cx="0" cy="0"/>
          <a:chOff x="0" y="0"/>
          <a:chExt cx="0" cy="0"/>
        </a:xfrm>
      </p:grpSpPr>
      <p:sp>
        <p:nvSpPr>
          <p:cNvPr id="93" name="Google Shape;93;g7079d950f6_0_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7079d950f6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20000"/>
              </a:lnSpc>
              <a:spcBef>
                <a:spcPts val="0"/>
              </a:spcBef>
              <a:spcAft>
                <a:spcPts val="0"/>
              </a:spcAft>
              <a:buClr>
                <a:schemeClr val="dk1"/>
              </a:buClr>
              <a:buSzPts val="1100"/>
              <a:buFont typeface="Arial"/>
              <a:buNone/>
            </a:pPr>
            <a:r>
              <a:rPr lang="en-GB" sz="1200">
                <a:solidFill>
                  <a:schemeClr val="dk1"/>
                </a:solidFill>
                <a:highlight>
                  <a:srgbClr val="FFFFFF"/>
                </a:highlight>
              </a:rPr>
              <a:t>With the rise in temperature on the planet, we have more heatwaves. There are some serious things that can affect the water cycle, and at the same time, the balance of our natural world. As the oceans and the atmosphere get warmer, water turns to vapour faster and as warmer air can hold more water, meaning clouds can become larger. </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lang="en-GB" sz="1200">
                <a:solidFill>
                  <a:schemeClr val="dk1"/>
                </a:solidFill>
                <a:highlight>
                  <a:srgbClr val="FFFFFF"/>
                </a:highlight>
              </a:rPr>
              <a:t>This leads to much heavier rainfall, less often. Normal rainfall will soak the earth more gently and keep it moist. But when it rains less often, the earth becomes drier for longer and heavy rain slides off, creating floods. It also means that </a:t>
            </a:r>
            <a:r>
              <a:rPr lang="en-GB" sz="1200">
                <a:solidFill>
                  <a:srgbClr val="1D2228"/>
                </a:solidFill>
                <a:highlight>
                  <a:srgbClr val="FFFFFF"/>
                </a:highlight>
              </a:rPr>
              <a:t>the quality of the soil decreases, and with it its ability to grow trees and plants. </a:t>
            </a:r>
            <a:r>
              <a:rPr lang="en-GB" sz="1200">
                <a:solidFill>
                  <a:schemeClr val="dk1"/>
                </a:solidFill>
                <a:highlight>
                  <a:srgbClr val="FFFFFF"/>
                </a:highlight>
              </a:rPr>
              <a:t>When trees are drier for longer, this also means more chances of wildfires…</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lang="en-GB" sz="1200">
                <a:solidFill>
                  <a:schemeClr val="dk1"/>
                </a:solidFill>
                <a:highlight>
                  <a:srgbClr val="FFFFFF"/>
                </a:highlight>
              </a:rPr>
              <a:t>Warmer oceans also mean more energy for storms, which turn into cyclones, hurricanes and typhoons</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lang="en-GB" sz="1200">
                <a:solidFill>
                  <a:schemeClr val="dk1"/>
                </a:solidFill>
                <a:highlight>
                  <a:srgbClr val="FFFFFF"/>
                </a:highlight>
              </a:rPr>
              <a:t>And glaciers are melting and not being replaced.</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lang="en-GB" sz="1200">
                <a:solidFill>
                  <a:schemeClr val="dk1"/>
                </a:solidFill>
                <a:highlight>
                  <a:srgbClr val="FFFFFF"/>
                </a:highlight>
              </a:rPr>
              <a:t>This means the level of the seas are rising, and we are losing some of our precious fresh water.</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spcBef>
                <a:spcPts val="0"/>
              </a:spcBef>
              <a:spcAft>
                <a:spcPts val="0"/>
              </a:spcAft>
              <a:buNone/>
            </a:pPr>
            <a:r>
              <a:t/>
            </a:r>
            <a:endParaRPr sz="1200">
              <a:solidFill>
                <a:schemeClr val="dk1"/>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6" name="Shape 106"/>
        <p:cNvGrpSpPr/>
        <p:nvPr/>
      </p:nvGrpSpPr>
      <p:grpSpPr>
        <a:xfrm>
          <a:off x="0" y="0"/>
          <a:ext cx="0" cy="0"/>
          <a:chOff x="0" y="0"/>
          <a:chExt cx="0" cy="0"/>
        </a:xfrm>
      </p:grpSpPr>
      <p:sp>
        <p:nvSpPr>
          <p:cNvPr id="107" name="Google Shape;107;g80099b3473_0_1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80099b3473_0_1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20000"/>
              </a:lnSpc>
              <a:spcBef>
                <a:spcPts val="0"/>
              </a:spcBef>
              <a:spcAft>
                <a:spcPts val="0"/>
              </a:spcAft>
              <a:buClr>
                <a:schemeClr val="dk1"/>
              </a:buClr>
              <a:buSzPts val="1100"/>
              <a:buFont typeface="Arial"/>
              <a:buNone/>
            </a:pPr>
            <a:r>
              <a:rPr b="1" lang="en-GB" sz="1400">
                <a:solidFill>
                  <a:schemeClr val="dk1"/>
                </a:solidFill>
                <a:highlight>
                  <a:srgbClr val="FFFFFF"/>
                </a:highlight>
              </a:rPr>
              <a:t>Scientists have observed that the temperature on earth has increased by about 1 degree Celsius (or 1</a:t>
            </a:r>
            <a:r>
              <a:rPr b="1" lang="en-GB" sz="1400">
                <a:solidFill>
                  <a:srgbClr val="222222"/>
                </a:solidFill>
                <a:highlight>
                  <a:srgbClr val="FFFFFF"/>
                </a:highlight>
              </a:rPr>
              <a:t>°C)</a:t>
            </a:r>
            <a:r>
              <a:rPr b="1" lang="en-GB" sz="1400">
                <a:solidFill>
                  <a:schemeClr val="dk1"/>
                </a:solidFill>
                <a:highlight>
                  <a:srgbClr val="FFFFFF"/>
                </a:highlight>
              </a:rPr>
              <a:t> since the industrial revolution at the end of the 19th century, and that the last 20 years saw the warmest temperatures on record, with 2015 to 2018 being in the top four hottest years ever.</a:t>
            </a:r>
            <a:endParaRPr b="1" sz="14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b="1" lang="en-GB" sz="1400">
                <a:solidFill>
                  <a:schemeClr val="dk1"/>
                </a:solidFill>
                <a:highlight>
                  <a:srgbClr val="FFFFFF"/>
                </a:highlight>
              </a:rPr>
              <a:t>And they are expecting that the average earth temperature will keep on rising to 2</a:t>
            </a:r>
            <a:r>
              <a:rPr b="1" lang="en-GB" sz="1400">
                <a:solidFill>
                  <a:srgbClr val="222222"/>
                </a:solidFill>
                <a:highlight>
                  <a:srgbClr val="FFFFFF"/>
                </a:highlight>
              </a:rPr>
              <a:t>°C</a:t>
            </a:r>
            <a:r>
              <a:rPr b="1" lang="en-GB" sz="1400">
                <a:solidFill>
                  <a:schemeClr val="dk1"/>
                </a:solidFill>
                <a:highlight>
                  <a:srgbClr val="FFFFFF"/>
                </a:highlight>
              </a:rPr>
              <a:t> by 2050.</a:t>
            </a:r>
            <a:endParaRPr b="1" sz="14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b="1" lang="en-GB" sz="1400">
                <a:solidFill>
                  <a:schemeClr val="dk1"/>
                </a:solidFill>
                <a:highlight>
                  <a:srgbClr val="FFFFFF"/>
                </a:highlight>
              </a:rPr>
              <a:t>That doesn’t seem like very much at all, but the reality is otherwise.</a:t>
            </a:r>
            <a:endParaRPr b="1" sz="14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b="1" lang="en-GB" sz="1400">
                <a:solidFill>
                  <a:schemeClr val="dk1"/>
                </a:solidFill>
                <a:highlight>
                  <a:srgbClr val="FFFFFF"/>
                </a:highlight>
              </a:rPr>
              <a:t>At this rate, places like Toronto, Ottawa and Montreal could reach temperatures of over 40 degrees in the summer, the same temperature seen in Las Vegas now, the second hottest city in the USA. Northern territories could see their ice disappearing fast.</a:t>
            </a:r>
            <a:endParaRPr b="1" sz="14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38000"/>
              </a:lnSpc>
              <a:spcBef>
                <a:spcPts val="0"/>
              </a:spcBef>
              <a:spcAft>
                <a:spcPts val="0"/>
              </a:spcAft>
              <a:buClr>
                <a:schemeClr val="dk1"/>
              </a:buClr>
              <a:buSzPts val="1100"/>
              <a:buFont typeface="Arial"/>
              <a:buNone/>
            </a:pPr>
            <a:r>
              <a:rPr b="1" lang="en-GB" sz="1400">
                <a:solidFill>
                  <a:schemeClr val="dk1"/>
                </a:solidFill>
                <a:highlight>
                  <a:srgbClr val="FFFFFF"/>
                </a:highlight>
              </a:rPr>
              <a:t>This can also lead to losing some species as their habitat changes (for example through drought), or even encourage an increase in more tropical species/diseases with the rise in temperature causing a change in habitat - which could affect many living species, including cold water coral reefs.</a:t>
            </a:r>
            <a:endParaRPr b="1" sz="14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b="1" lang="en-GB" sz="1400">
                <a:solidFill>
                  <a:schemeClr val="dk1"/>
                </a:solidFill>
                <a:highlight>
                  <a:srgbClr val="FFFFFF"/>
                </a:highlight>
              </a:rPr>
              <a:t>Some scenarios where we don’t change our habits forecast as much as 5</a:t>
            </a:r>
            <a:r>
              <a:rPr b="1" lang="en-GB" sz="1400">
                <a:solidFill>
                  <a:srgbClr val="222222"/>
                </a:solidFill>
                <a:highlight>
                  <a:srgbClr val="FFFFFF"/>
                </a:highlight>
              </a:rPr>
              <a:t>°C</a:t>
            </a:r>
            <a:r>
              <a:rPr b="1" lang="en-GB" sz="1400">
                <a:solidFill>
                  <a:schemeClr val="dk1"/>
                </a:solidFill>
                <a:highlight>
                  <a:srgbClr val="FFFFFF"/>
                </a:highlight>
              </a:rPr>
              <a:t> difference by 2100, which would simply be catastrophic for our planet.</a:t>
            </a:r>
            <a:endParaRPr b="1" sz="14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b="1" lang="en-GB" sz="1400">
                <a:solidFill>
                  <a:schemeClr val="dk1"/>
                </a:solidFill>
                <a:highlight>
                  <a:srgbClr val="FFFFFF"/>
                </a:highlight>
              </a:rPr>
              <a:t>It is essential that we find ways to keep the temperature from rising over the next few years to preserve our world.</a:t>
            </a:r>
            <a:endParaRPr b="1" sz="1400">
              <a:solidFill>
                <a:schemeClr val="dk1"/>
              </a:solidFill>
              <a:highlight>
                <a:srgbClr val="FFFFFF"/>
              </a:highlight>
            </a:endParaRPr>
          </a:p>
          <a:p>
            <a:pPr indent="0" lvl="0" marL="0" rtl="0" algn="l">
              <a:spcBef>
                <a:spcPts val="0"/>
              </a:spcBef>
              <a:spcAft>
                <a:spcPts val="0"/>
              </a:spcAft>
              <a:buNone/>
            </a:pPr>
            <a:r>
              <a:t/>
            </a:r>
            <a:endParaRPr b="1"/>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5" name="Shape 115"/>
        <p:cNvGrpSpPr/>
        <p:nvPr/>
      </p:nvGrpSpPr>
      <p:grpSpPr>
        <a:xfrm>
          <a:off x="0" y="0"/>
          <a:ext cx="0" cy="0"/>
          <a:chOff x="0" y="0"/>
          <a:chExt cx="0" cy="0"/>
        </a:xfrm>
      </p:grpSpPr>
      <p:sp>
        <p:nvSpPr>
          <p:cNvPr id="116" name="Google Shape;116;g7079d950f6_0_1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7079d950f6_0_1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20000"/>
              </a:lnSpc>
              <a:spcBef>
                <a:spcPts val="0"/>
              </a:spcBef>
              <a:spcAft>
                <a:spcPts val="0"/>
              </a:spcAft>
              <a:buClr>
                <a:schemeClr val="dk1"/>
              </a:buClr>
              <a:buSzPts val="1100"/>
              <a:buFont typeface="Arial"/>
              <a:buNone/>
            </a:pPr>
            <a:r>
              <a:rPr lang="en-GB" sz="1400">
                <a:solidFill>
                  <a:schemeClr val="dk1"/>
                </a:solidFill>
                <a:highlight>
                  <a:srgbClr val="FFFFFF"/>
                </a:highlight>
              </a:rPr>
              <a:t>There are many inventions being developed at present that look at how we can find ways to prevent the planet from heating up more.</a:t>
            </a:r>
            <a:endParaRPr sz="14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lang="en-GB" sz="1400">
                <a:solidFill>
                  <a:schemeClr val="dk1"/>
                </a:solidFill>
                <a:highlight>
                  <a:srgbClr val="FFFFFF"/>
                </a:highlight>
              </a:rPr>
              <a:t>And there are many ways we can approach this—it could be by changing small things in our everyday lives. Just imagine that just 10% of the 7.8 billion world population changed how much water they use to brush their teeth to just a small glass. This could save </a:t>
            </a:r>
            <a:r>
              <a:rPr lang="en-GB" sz="1200">
                <a:solidFill>
                  <a:schemeClr val="dk1"/>
                </a:solidFill>
                <a:highlight>
                  <a:srgbClr val="FFFFFF"/>
                </a:highlight>
              </a:rPr>
              <a:t>sixteen billion eight hundred million litres of water every day!!!</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20000"/>
              </a:lnSpc>
              <a:spcBef>
                <a:spcPts val="0"/>
              </a:spcBef>
              <a:spcAft>
                <a:spcPts val="0"/>
              </a:spcAft>
              <a:buNone/>
            </a:pPr>
            <a:r>
              <a:rPr lang="en-GB" sz="1400">
                <a:solidFill>
                  <a:schemeClr val="dk1"/>
                </a:solidFill>
                <a:highlight>
                  <a:srgbClr val="FFFFFF"/>
                </a:highlight>
              </a:rPr>
              <a:t>The more we combat waste and pollution, the better we can help keep man-made climate change under control.</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3" name="Shape 133"/>
        <p:cNvGrpSpPr/>
        <p:nvPr/>
      </p:nvGrpSpPr>
      <p:grpSpPr>
        <a:xfrm>
          <a:off x="0" y="0"/>
          <a:ext cx="0" cy="0"/>
          <a:chOff x="0" y="0"/>
          <a:chExt cx="0" cy="0"/>
        </a:xfrm>
      </p:grpSpPr>
      <p:sp>
        <p:nvSpPr>
          <p:cNvPr id="134" name="Google Shape;134;g658e09b675_0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658e09b675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20000"/>
              </a:lnSpc>
              <a:spcBef>
                <a:spcPts val="0"/>
              </a:spcBef>
              <a:spcAft>
                <a:spcPts val="0"/>
              </a:spcAft>
              <a:buClr>
                <a:schemeClr val="dk1"/>
              </a:buClr>
              <a:buSzPts val="1100"/>
              <a:buFont typeface="Arial"/>
              <a:buNone/>
            </a:pPr>
            <a:r>
              <a:rPr lang="en-GB" sz="1200">
                <a:solidFill>
                  <a:schemeClr val="dk1"/>
                </a:solidFill>
                <a:highlight>
                  <a:srgbClr val="FFFFFF"/>
                </a:highlight>
              </a:rPr>
              <a:t>Use this activity to explore how we can tackle climate change by doing things differently everyday as people, as a community or even as a country.</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lang="en-GB" sz="1200">
                <a:solidFill>
                  <a:schemeClr val="dk1"/>
                </a:solidFill>
                <a:highlight>
                  <a:srgbClr val="FFFFFF"/>
                </a:highlight>
              </a:rPr>
              <a:t>Think about the energy sources that we use, what materials and products we use every day. Could we not use some things, use them less, or reuse them?</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lang="en-GB" sz="1200">
                <a:solidFill>
                  <a:schemeClr val="dk1"/>
                </a:solidFill>
                <a:highlight>
                  <a:srgbClr val="FFFFFF"/>
                </a:highlight>
              </a:rPr>
              <a:t>Think about food for example, or the water and electricity you use every day—for example at school, how you might use less energy in the classroom, make sure that materials are recycled and that lunch waste goes in the compost. Or you could think about similar things you could do at home!</a:t>
            </a:r>
            <a:endParaRPr sz="1200">
              <a:solidFill>
                <a:schemeClr val="dk1"/>
              </a:solidFill>
              <a:highlight>
                <a:srgbClr val="FFFFFF"/>
              </a:highlight>
            </a:endParaRPr>
          </a:p>
          <a:p>
            <a:pPr indent="0" lvl="0" marL="0" rtl="0" algn="l">
              <a:spcBef>
                <a:spcPts val="0"/>
              </a:spcBef>
              <a:spcAft>
                <a:spcPts val="0"/>
              </a:spcAft>
              <a:buNone/>
            </a:pPr>
            <a:r>
              <a:t/>
            </a:r>
            <a:endParaRPr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4.jpg"/><Relationship Id="rId4" Type="http://schemas.openxmlformats.org/officeDocument/2006/relationships/image" Target="../media/image3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21.png"/><Relationship Id="rId4" Type="http://schemas.openxmlformats.org/officeDocument/2006/relationships/image" Target="../media/image23.png"/><Relationship Id="rId5" Type="http://schemas.openxmlformats.org/officeDocument/2006/relationships/image" Target="../media/image20.png"/><Relationship Id="rId6" Type="http://schemas.openxmlformats.org/officeDocument/2006/relationships/image" Target="../media/image17.png"/></Relationships>
</file>

<file path=ppt/slides/_rels/slide11.xml.rels><?xml version="1.0" encoding="UTF-8" standalone="yes"?><Relationships xmlns="http://schemas.openxmlformats.org/package/2006/relationships"><Relationship Id="rId11" Type="http://schemas.openxmlformats.org/officeDocument/2006/relationships/hyperlink" Target="https://oceanliteracy.unesco.org/" TargetMode="External"/><Relationship Id="rId10" Type="http://schemas.openxmlformats.org/officeDocument/2006/relationships/hyperlink" Target="https://www.oceandecade.org/" TargetMode="External"/><Relationship Id="rId13" Type="http://schemas.openxmlformats.org/officeDocument/2006/relationships/hyperlink" Target="https://plasticedkit.ocean.org/" TargetMode="External"/><Relationship Id="rId12" Type="http://schemas.openxmlformats.org/officeDocument/2006/relationships/hyperlink" Target="https://www.canada.ca/en/fisheries-oceans/news/2018/11/government-of-canada-announces-support-for-un-decade-of-ocean-science-for-sustainable-development.html" TargetMode="External"/><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22.png"/><Relationship Id="rId4" Type="http://schemas.openxmlformats.org/officeDocument/2006/relationships/image" Target="../media/image25.png"/><Relationship Id="rId9" Type="http://schemas.openxmlformats.org/officeDocument/2006/relationships/image" Target="../media/image33.png"/><Relationship Id="rId5" Type="http://schemas.openxmlformats.org/officeDocument/2006/relationships/image" Target="../media/image26.png"/><Relationship Id="rId6" Type="http://schemas.openxmlformats.org/officeDocument/2006/relationships/image" Target="../media/image32.png"/><Relationship Id="rId7" Type="http://schemas.openxmlformats.org/officeDocument/2006/relationships/image" Target="../media/image27.png"/><Relationship Id="rId8" Type="http://schemas.openxmlformats.org/officeDocument/2006/relationships/image" Target="../media/image2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9.png"/><Relationship Id="rId4" Type="http://schemas.openxmlformats.org/officeDocument/2006/relationships/image" Target="../media/image14.jpg"/><Relationship Id="rId5" Type="http://schemas.openxmlformats.org/officeDocument/2006/relationships/image" Target="../media/image5.png"/><Relationship Id="rId6" Type="http://schemas.openxmlformats.org/officeDocument/2006/relationships/image" Target="../media/image6.png"/><Relationship Id="rId7"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34.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9.png"/><Relationship Id="rId4" Type="http://schemas.openxmlformats.org/officeDocument/2006/relationships/image" Target="../media/image1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5.jp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1.jpg"/><Relationship Id="rId4" Type="http://schemas.openxmlformats.org/officeDocument/2006/relationships/image" Target="../media/image9.png"/><Relationship Id="rId10" Type="http://schemas.openxmlformats.org/officeDocument/2006/relationships/image" Target="../media/image13.png"/><Relationship Id="rId9" Type="http://schemas.openxmlformats.org/officeDocument/2006/relationships/image" Target="../media/image8.png"/><Relationship Id="rId5" Type="http://schemas.openxmlformats.org/officeDocument/2006/relationships/image" Target="../media/image3.png"/><Relationship Id="rId6" Type="http://schemas.openxmlformats.org/officeDocument/2006/relationships/image" Target="../media/image4.png"/><Relationship Id="rId7" Type="http://schemas.openxmlformats.org/officeDocument/2006/relationships/image" Target="../media/image7.png"/><Relationship Id="rId8"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9.jpg"/><Relationship Id="rId4" Type="http://schemas.openxmlformats.org/officeDocument/2006/relationships/image" Target="../media/image9.png"/><Relationship Id="rId5" Type="http://schemas.openxmlformats.org/officeDocument/2006/relationships/image" Target="../media/image10.png"/><Relationship Id="rId6" Type="http://schemas.openxmlformats.org/officeDocument/2006/relationships/image" Target="../media/image1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9.png"/><Relationship Id="rId4" Type="http://schemas.openxmlformats.org/officeDocument/2006/relationships/image" Target="../media/image37.png"/><Relationship Id="rId5" Type="http://schemas.openxmlformats.org/officeDocument/2006/relationships/image" Target="../media/image36.png"/><Relationship Id="rId6" Type="http://schemas.openxmlformats.org/officeDocument/2006/relationships/image" Target="../media/image38.png"/><Relationship Id="rId7" Type="http://schemas.openxmlformats.org/officeDocument/2006/relationships/image" Target="../media/image3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7.png"/><Relationship Id="rId4" Type="http://schemas.openxmlformats.org/officeDocument/2006/relationships/image" Target="../media/image29.jpg"/><Relationship Id="rId5" Type="http://schemas.openxmlformats.org/officeDocument/2006/relationships/image" Target="../media/image18.png"/><Relationship Id="rId6"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0" y="0"/>
            <a:ext cx="9144000" cy="5143506"/>
          </a:xfrm>
          <a:prstGeom prst="rect">
            <a:avLst/>
          </a:prstGeom>
          <a:noFill/>
          <a:ln>
            <a:noFill/>
          </a:ln>
        </p:spPr>
      </p:pic>
      <p:pic>
        <p:nvPicPr>
          <p:cNvPr id="55" name="Google Shape;55;p13"/>
          <p:cNvPicPr preferRelativeResize="0"/>
          <p:nvPr/>
        </p:nvPicPr>
        <p:blipFill>
          <a:blip r:embed="rId4">
            <a:alphaModFix/>
          </a:blip>
          <a:stretch>
            <a:fillRect/>
          </a:stretch>
        </p:blipFill>
        <p:spPr>
          <a:xfrm>
            <a:off x="0" y="0"/>
            <a:ext cx="9144000" cy="51435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7" name="Shape 147"/>
        <p:cNvGrpSpPr/>
        <p:nvPr/>
      </p:nvGrpSpPr>
      <p:grpSpPr>
        <a:xfrm>
          <a:off x="0" y="0"/>
          <a:ext cx="0" cy="0"/>
          <a:chOff x="0" y="0"/>
          <a:chExt cx="0" cy="0"/>
        </a:xfrm>
      </p:grpSpPr>
      <p:grpSp>
        <p:nvGrpSpPr>
          <p:cNvPr id="148" name="Google Shape;148;p22"/>
          <p:cNvGrpSpPr/>
          <p:nvPr/>
        </p:nvGrpSpPr>
        <p:grpSpPr>
          <a:xfrm>
            <a:off x="3482701" y="3010323"/>
            <a:ext cx="1776215" cy="520935"/>
            <a:chOff x="4263435" y="2728840"/>
            <a:chExt cx="1776215" cy="520935"/>
          </a:xfrm>
        </p:grpSpPr>
        <p:pic>
          <p:nvPicPr>
            <p:cNvPr descr="A screenshot of a computer  Description automatically generated" id="149" name="Google Shape;149;p22"/>
            <p:cNvPicPr preferRelativeResize="0"/>
            <p:nvPr/>
          </p:nvPicPr>
          <p:blipFill rotWithShape="1">
            <a:blip r:embed="rId3">
              <a:alphaModFix/>
            </a:blip>
            <a:srcRect b="0" l="0" r="0" t="0"/>
            <a:stretch/>
          </p:blipFill>
          <p:spPr>
            <a:xfrm>
              <a:off x="4263435" y="2728840"/>
              <a:ext cx="1592126" cy="489856"/>
            </a:xfrm>
            <a:prstGeom prst="rect">
              <a:avLst/>
            </a:prstGeom>
            <a:noFill/>
            <a:ln>
              <a:noFill/>
            </a:ln>
          </p:spPr>
        </p:pic>
        <p:sp>
          <p:nvSpPr>
            <p:cNvPr id="150" name="Google Shape;150;p22"/>
            <p:cNvSpPr txBox="1"/>
            <p:nvPr/>
          </p:nvSpPr>
          <p:spPr>
            <a:xfrm>
              <a:off x="4403150" y="2769175"/>
              <a:ext cx="1636500" cy="480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Arial"/>
                <a:buNone/>
              </a:pPr>
              <a:r>
                <a:rPr b="0" i="0" lang="en-GB" sz="1400" u="none" cap="none" strike="noStrike">
                  <a:solidFill>
                    <a:schemeClr val="dk1"/>
                  </a:solidFill>
                  <a:latin typeface="Calibri"/>
                  <a:ea typeface="Calibri"/>
                  <a:cs typeface="Calibri"/>
                  <a:sym typeface="Calibri"/>
                </a:rPr>
                <a:t>Break the rules</a:t>
              </a:r>
              <a:endParaRPr b="0" i="0" sz="14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grpSp>
      <p:grpSp>
        <p:nvGrpSpPr>
          <p:cNvPr id="151" name="Google Shape;151;p22"/>
          <p:cNvGrpSpPr/>
          <p:nvPr/>
        </p:nvGrpSpPr>
        <p:grpSpPr>
          <a:xfrm>
            <a:off x="2471959" y="1262629"/>
            <a:ext cx="1297326" cy="717492"/>
            <a:chOff x="2196749" y="1898519"/>
            <a:chExt cx="1297326" cy="717492"/>
          </a:xfrm>
        </p:grpSpPr>
        <p:pic>
          <p:nvPicPr>
            <p:cNvPr descr="A screenshot of a computer  Description automatically generated" id="152" name="Google Shape;152;p22"/>
            <p:cNvPicPr preferRelativeResize="0"/>
            <p:nvPr/>
          </p:nvPicPr>
          <p:blipFill rotWithShape="1">
            <a:blip r:embed="rId3">
              <a:alphaModFix/>
            </a:blip>
            <a:srcRect b="0" l="0" r="0" t="0"/>
            <a:stretch/>
          </p:blipFill>
          <p:spPr>
            <a:xfrm>
              <a:off x="2196749" y="1898519"/>
              <a:ext cx="1243535" cy="717492"/>
            </a:xfrm>
            <a:prstGeom prst="rect">
              <a:avLst/>
            </a:prstGeom>
            <a:noFill/>
            <a:ln>
              <a:noFill/>
            </a:ln>
          </p:spPr>
        </p:pic>
        <p:sp>
          <p:nvSpPr>
            <p:cNvPr id="153" name="Google Shape;153;p22"/>
            <p:cNvSpPr txBox="1"/>
            <p:nvPr/>
          </p:nvSpPr>
          <p:spPr>
            <a:xfrm>
              <a:off x="2285975" y="1957950"/>
              <a:ext cx="1208100" cy="57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Arial"/>
                <a:buNone/>
              </a:pPr>
              <a:r>
                <a:rPr b="0" i="0" lang="en-GB" sz="1400" u="none" cap="none" strike="noStrike">
                  <a:solidFill>
                    <a:srgbClr val="000000"/>
                  </a:solidFill>
                  <a:latin typeface="Calibri"/>
                  <a:ea typeface="Calibri"/>
                  <a:cs typeface="Calibri"/>
                  <a:sym typeface="Calibri"/>
                </a:rPr>
                <a:t>Who needs your help?</a:t>
              </a:r>
              <a:endParaRPr b="0" i="0" sz="1400" u="none" cap="none" strike="noStrike">
                <a:solidFill>
                  <a:srgbClr val="000000"/>
                </a:solidFill>
                <a:latin typeface="Calibri"/>
                <a:ea typeface="Calibri"/>
                <a:cs typeface="Calibri"/>
                <a:sym typeface="Calibri"/>
              </a:endParaRPr>
            </a:p>
          </p:txBody>
        </p:sp>
      </p:grpSp>
      <p:pic>
        <p:nvPicPr>
          <p:cNvPr id="154" name="Google Shape;154;p22"/>
          <p:cNvPicPr preferRelativeResize="0"/>
          <p:nvPr/>
        </p:nvPicPr>
        <p:blipFill rotWithShape="1">
          <a:blip r:embed="rId4">
            <a:alphaModFix/>
          </a:blip>
          <a:srcRect b="63317" l="0" r="57884" t="0"/>
          <a:stretch/>
        </p:blipFill>
        <p:spPr>
          <a:xfrm>
            <a:off x="4652685" y="857847"/>
            <a:ext cx="2352950" cy="1906884"/>
          </a:xfrm>
          <a:prstGeom prst="rect">
            <a:avLst/>
          </a:prstGeom>
          <a:noFill/>
          <a:ln>
            <a:noFill/>
          </a:ln>
        </p:spPr>
      </p:pic>
      <p:pic>
        <p:nvPicPr>
          <p:cNvPr id="155" name="Google Shape;155;p22"/>
          <p:cNvPicPr preferRelativeResize="0"/>
          <p:nvPr/>
        </p:nvPicPr>
        <p:blipFill rotWithShape="1">
          <a:blip r:embed="rId5">
            <a:alphaModFix/>
          </a:blip>
          <a:srcRect b="7976" l="56700" r="15423" t="62700"/>
          <a:stretch/>
        </p:blipFill>
        <p:spPr>
          <a:xfrm>
            <a:off x="3093839" y="1242101"/>
            <a:ext cx="1592125" cy="1674950"/>
          </a:xfrm>
          <a:prstGeom prst="rect">
            <a:avLst/>
          </a:prstGeom>
          <a:noFill/>
          <a:ln>
            <a:noFill/>
          </a:ln>
        </p:spPr>
      </p:pic>
      <p:pic>
        <p:nvPicPr>
          <p:cNvPr id="156" name="Google Shape;156;p22"/>
          <p:cNvPicPr preferRelativeResize="0"/>
          <p:nvPr/>
        </p:nvPicPr>
        <p:blipFill rotWithShape="1">
          <a:blip r:embed="rId4">
            <a:alphaModFix/>
          </a:blip>
          <a:srcRect b="28208" l="49078" r="0" t="27936"/>
          <a:stretch/>
        </p:blipFill>
        <p:spPr>
          <a:xfrm>
            <a:off x="5692850" y="1903175"/>
            <a:ext cx="3217350" cy="2577900"/>
          </a:xfrm>
          <a:prstGeom prst="rect">
            <a:avLst/>
          </a:prstGeom>
          <a:noFill/>
          <a:ln>
            <a:noFill/>
          </a:ln>
        </p:spPr>
      </p:pic>
      <p:grpSp>
        <p:nvGrpSpPr>
          <p:cNvPr id="157" name="Google Shape;157;p22"/>
          <p:cNvGrpSpPr/>
          <p:nvPr/>
        </p:nvGrpSpPr>
        <p:grpSpPr>
          <a:xfrm>
            <a:off x="6926079" y="1137623"/>
            <a:ext cx="1086442" cy="1131866"/>
            <a:chOff x="7458177" y="625219"/>
            <a:chExt cx="1086442" cy="1131866"/>
          </a:xfrm>
        </p:grpSpPr>
        <p:pic>
          <p:nvPicPr>
            <p:cNvPr descr="A screenshot of a computer  Description automatically generated" id="158" name="Google Shape;158;p22"/>
            <p:cNvPicPr preferRelativeResize="0"/>
            <p:nvPr/>
          </p:nvPicPr>
          <p:blipFill rotWithShape="1">
            <a:blip r:embed="rId3">
              <a:alphaModFix/>
            </a:blip>
            <a:srcRect b="0" l="0" r="0" t="0"/>
            <a:stretch/>
          </p:blipFill>
          <p:spPr>
            <a:xfrm rot="5400000">
              <a:off x="7435465" y="647931"/>
              <a:ext cx="1131866" cy="1086442"/>
            </a:xfrm>
            <a:prstGeom prst="rect">
              <a:avLst/>
            </a:prstGeom>
            <a:noFill/>
            <a:ln>
              <a:noFill/>
            </a:ln>
          </p:spPr>
        </p:pic>
        <p:sp>
          <p:nvSpPr>
            <p:cNvPr id="159" name="Google Shape;159;p22"/>
            <p:cNvSpPr txBox="1"/>
            <p:nvPr/>
          </p:nvSpPr>
          <p:spPr>
            <a:xfrm>
              <a:off x="7585375" y="636450"/>
              <a:ext cx="896100" cy="1065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Arial"/>
                <a:buNone/>
              </a:pPr>
              <a:r>
                <a:rPr b="0" i="0" lang="en-GB" sz="1400" u="none" cap="none" strike="noStrike">
                  <a:solidFill>
                    <a:schemeClr val="dk1"/>
                  </a:solidFill>
                  <a:latin typeface="Calibri"/>
                  <a:ea typeface="Calibri"/>
                  <a:cs typeface="Calibri"/>
                  <a:sym typeface="Calibri"/>
                </a:rPr>
                <a:t>No problem too small!</a:t>
              </a:r>
              <a:endParaRPr b="0" i="0" sz="14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grpSp>
      <p:pic>
        <p:nvPicPr>
          <p:cNvPr id="160" name="Google Shape;160;p22"/>
          <p:cNvPicPr preferRelativeResize="0"/>
          <p:nvPr/>
        </p:nvPicPr>
        <p:blipFill rotWithShape="1">
          <a:blip r:embed="rId6">
            <a:alphaModFix/>
          </a:blip>
          <a:srcRect b="0" l="0" r="0" t="0"/>
          <a:stretch/>
        </p:blipFill>
        <p:spPr>
          <a:xfrm>
            <a:off x="-167988" y="234499"/>
            <a:ext cx="4323818" cy="779401"/>
          </a:xfrm>
          <a:prstGeom prst="rect">
            <a:avLst/>
          </a:prstGeom>
          <a:noFill/>
          <a:ln>
            <a:noFill/>
          </a:ln>
        </p:spPr>
      </p:pic>
      <p:sp>
        <p:nvSpPr>
          <p:cNvPr id="161" name="Google Shape;161;p22"/>
          <p:cNvSpPr txBox="1"/>
          <p:nvPr/>
        </p:nvSpPr>
        <p:spPr>
          <a:xfrm>
            <a:off x="246775" y="334100"/>
            <a:ext cx="4029300" cy="580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GB" sz="2800" u="none" cap="none" strike="noStrike">
                <a:solidFill>
                  <a:srgbClr val="000000"/>
                </a:solidFill>
                <a:latin typeface="Calibri"/>
                <a:ea typeface="Calibri"/>
                <a:cs typeface="Calibri"/>
                <a:sym typeface="Calibri"/>
              </a:rPr>
              <a:t>Coming up with ideas</a:t>
            </a:r>
            <a:endParaRPr b="1" i="0" sz="2800" u="none" cap="none" strike="noStrike">
              <a:solidFill>
                <a:srgbClr val="000000"/>
              </a:solidFill>
              <a:latin typeface="Calibri"/>
              <a:ea typeface="Calibri"/>
              <a:cs typeface="Calibri"/>
              <a:sym typeface="Calibri"/>
            </a:endParaRPr>
          </a:p>
        </p:txBody>
      </p:sp>
      <p:grpSp>
        <p:nvGrpSpPr>
          <p:cNvPr id="162" name="Google Shape;162;p22"/>
          <p:cNvGrpSpPr/>
          <p:nvPr/>
        </p:nvGrpSpPr>
        <p:grpSpPr>
          <a:xfrm>
            <a:off x="469187" y="1759297"/>
            <a:ext cx="1253321" cy="723138"/>
            <a:chOff x="540565" y="1880861"/>
            <a:chExt cx="1253321" cy="723138"/>
          </a:xfrm>
        </p:grpSpPr>
        <p:pic>
          <p:nvPicPr>
            <p:cNvPr descr="A screenshot of a computer  Description automatically generated" id="163" name="Google Shape;163;p22"/>
            <p:cNvPicPr preferRelativeResize="0"/>
            <p:nvPr/>
          </p:nvPicPr>
          <p:blipFill rotWithShape="1">
            <a:blip r:embed="rId3">
              <a:alphaModFix/>
            </a:blip>
            <a:srcRect b="0" l="0" r="0" t="0"/>
            <a:stretch/>
          </p:blipFill>
          <p:spPr>
            <a:xfrm>
              <a:off x="540565" y="1880861"/>
              <a:ext cx="1253321" cy="723138"/>
            </a:xfrm>
            <a:prstGeom prst="rect">
              <a:avLst/>
            </a:prstGeom>
            <a:noFill/>
            <a:ln>
              <a:noFill/>
            </a:ln>
          </p:spPr>
        </p:pic>
        <p:sp>
          <p:nvSpPr>
            <p:cNvPr id="164" name="Google Shape;164;p22"/>
            <p:cNvSpPr txBox="1"/>
            <p:nvPr/>
          </p:nvSpPr>
          <p:spPr>
            <a:xfrm>
              <a:off x="685476" y="1957950"/>
              <a:ext cx="1049400" cy="568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Arial"/>
                <a:buNone/>
              </a:pPr>
              <a:r>
                <a:rPr b="0" i="0" lang="en-GB" sz="1400" u="none" cap="none" strike="noStrike">
                  <a:solidFill>
                    <a:schemeClr val="dk1"/>
                  </a:solidFill>
                  <a:latin typeface="Calibri"/>
                  <a:ea typeface="Calibri"/>
                  <a:cs typeface="Calibri"/>
                  <a:sym typeface="Calibri"/>
                </a:rPr>
                <a:t>Follow that thought!</a:t>
              </a:r>
              <a:endParaRPr b="0" i="0" sz="14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grpSp>
      <p:pic>
        <p:nvPicPr>
          <p:cNvPr id="165" name="Google Shape;165;p22"/>
          <p:cNvPicPr preferRelativeResize="0"/>
          <p:nvPr/>
        </p:nvPicPr>
        <p:blipFill rotWithShape="1">
          <a:blip r:embed="rId5">
            <a:alphaModFix/>
          </a:blip>
          <a:srcRect b="23206" l="0" r="46541" t="26486"/>
          <a:stretch/>
        </p:blipFill>
        <p:spPr>
          <a:xfrm>
            <a:off x="236006" y="2053025"/>
            <a:ext cx="2812769" cy="2646975"/>
          </a:xfrm>
          <a:prstGeom prst="rect">
            <a:avLst/>
          </a:prstGeom>
          <a:noFill/>
          <a:ln>
            <a:noFill/>
          </a:ln>
        </p:spPr>
      </p:pic>
      <p:pic>
        <p:nvPicPr>
          <p:cNvPr id="166" name="Google Shape;166;p22"/>
          <p:cNvPicPr preferRelativeResize="0"/>
          <p:nvPr/>
        </p:nvPicPr>
        <p:blipFill rotWithShape="1">
          <a:blip r:embed="rId4">
            <a:alphaModFix/>
          </a:blip>
          <a:srcRect b="0" l="0" r="46412" t="68386"/>
          <a:stretch/>
        </p:blipFill>
        <p:spPr>
          <a:xfrm>
            <a:off x="2906794" y="2847925"/>
            <a:ext cx="3473844" cy="1906878"/>
          </a:xfrm>
          <a:prstGeom prst="rect">
            <a:avLst/>
          </a:prstGeom>
          <a:noFill/>
          <a:ln>
            <a:noFill/>
          </a:ln>
        </p:spPr>
      </p:pic>
      <p:grpSp>
        <p:nvGrpSpPr>
          <p:cNvPr id="167" name="Google Shape;167;p22"/>
          <p:cNvGrpSpPr/>
          <p:nvPr/>
        </p:nvGrpSpPr>
        <p:grpSpPr>
          <a:xfrm>
            <a:off x="6998662" y="3928416"/>
            <a:ext cx="1017954" cy="452314"/>
            <a:chOff x="7031592" y="3856705"/>
            <a:chExt cx="1017954" cy="452314"/>
          </a:xfrm>
        </p:grpSpPr>
        <p:pic>
          <p:nvPicPr>
            <p:cNvPr descr="A screenshot of a computer  Description automatically generated" id="168" name="Google Shape;168;p22"/>
            <p:cNvPicPr preferRelativeResize="0"/>
            <p:nvPr/>
          </p:nvPicPr>
          <p:blipFill rotWithShape="1">
            <a:blip r:embed="rId3">
              <a:alphaModFix/>
            </a:blip>
            <a:srcRect b="0" l="0" r="0" t="0"/>
            <a:stretch/>
          </p:blipFill>
          <p:spPr>
            <a:xfrm>
              <a:off x="7031592" y="3856705"/>
              <a:ext cx="1017901" cy="452314"/>
            </a:xfrm>
            <a:prstGeom prst="rect">
              <a:avLst/>
            </a:prstGeom>
            <a:noFill/>
            <a:ln>
              <a:noFill/>
            </a:ln>
          </p:spPr>
        </p:pic>
        <p:sp>
          <p:nvSpPr>
            <p:cNvPr id="169" name="Google Shape;169;p22"/>
            <p:cNvSpPr txBox="1"/>
            <p:nvPr/>
          </p:nvSpPr>
          <p:spPr>
            <a:xfrm>
              <a:off x="7088946" y="3889561"/>
              <a:ext cx="960600" cy="386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Arial"/>
                <a:buNone/>
              </a:pPr>
              <a:r>
                <a:rPr b="0" i="0" lang="en-GB" sz="1400" u="none" cap="none" strike="noStrike">
                  <a:solidFill>
                    <a:schemeClr val="dk1"/>
                  </a:solidFill>
                  <a:latin typeface="Calibri"/>
                  <a:ea typeface="Calibri"/>
                  <a:cs typeface="Calibri"/>
                  <a:sym typeface="Calibri"/>
                </a:rPr>
                <a:t>No limits!</a:t>
              </a:r>
              <a:endParaRPr b="0" i="0" sz="1400" u="none" cap="none" strike="noStrike">
                <a:solidFill>
                  <a:schemeClr val="dk1"/>
                </a:solidFill>
                <a:latin typeface="Calibri"/>
                <a:ea typeface="Calibri"/>
                <a:cs typeface="Calibri"/>
                <a:sym typeface="Calibri"/>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3" name="Shape 173"/>
        <p:cNvGrpSpPr/>
        <p:nvPr/>
      </p:nvGrpSpPr>
      <p:grpSpPr>
        <a:xfrm>
          <a:off x="0" y="0"/>
          <a:ext cx="0" cy="0"/>
          <a:chOff x="0" y="0"/>
          <a:chExt cx="0" cy="0"/>
        </a:xfrm>
      </p:grpSpPr>
      <p:pic>
        <p:nvPicPr>
          <p:cNvPr id="174" name="Google Shape;174;p23"/>
          <p:cNvPicPr preferRelativeResize="0"/>
          <p:nvPr/>
        </p:nvPicPr>
        <p:blipFill rotWithShape="1">
          <a:blip r:embed="rId3">
            <a:alphaModFix/>
          </a:blip>
          <a:srcRect b="0" l="0" r="0" t="0"/>
          <a:stretch/>
        </p:blipFill>
        <p:spPr>
          <a:xfrm>
            <a:off x="-173775" y="234725"/>
            <a:ext cx="8158801" cy="779400"/>
          </a:xfrm>
          <a:prstGeom prst="rect">
            <a:avLst/>
          </a:prstGeom>
          <a:noFill/>
          <a:ln>
            <a:noFill/>
          </a:ln>
        </p:spPr>
      </p:pic>
      <p:sp>
        <p:nvSpPr>
          <p:cNvPr id="175" name="Google Shape;175;p23"/>
          <p:cNvSpPr txBox="1"/>
          <p:nvPr/>
        </p:nvSpPr>
        <p:spPr>
          <a:xfrm>
            <a:off x="246774" y="334100"/>
            <a:ext cx="7570500" cy="580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rPr b="1" i="0" lang="en-GB" sz="2800" u="none" cap="none" strike="noStrike">
                <a:solidFill>
                  <a:srgbClr val="000000"/>
                </a:solidFill>
                <a:latin typeface="Calibri"/>
                <a:ea typeface="Calibri"/>
                <a:cs typeface="Calibri"/>
                <a:sym typeface="Calibri"/>
              </a:rPr>
              <a:t>Check out our next two resources on the Oceans</a:t>
            </a:r>
            <a:endParaRPr/>
          </a:p>
          <a:p>
            <a:pPr indent="0" lvl="0" marL="0" marR="0" rtl="0" algn="l">
              <a:lnSpc>
                <a:spcPct val="100000"/>
              </a:lnSpc>
              <a:spcBef>
                <a:spcPts val="0"/>
              </a:spcBef>
              <a:spcAft>
                <a:spcPts val="0"/>
              </a:spcAft>
              <a:buNone/>
            </a:pPr>
            <a:r>
              <a:t/>
            </a:r>
            <a:endParaRPr b="1" i="0" sz="2800" u="none" cap="none" strike="noStrike">
              <a:solidFill>
                <a:srgbClr val="000000"/>
              </a:solidFill>
              <a:latin typeface="Calibri"/>
              <a:ea typeface="Calibri"/>
              <a:cs typeface="Calibri"/>
              <a:sym typeface="Calibri"/>
            </a:endParaRPr>
          </a:p>
        </p:txBody>
      </p:sp>
      <p:pic>
        <p:nvPicPr>
          <p:cNvPr descr="A picture containing knife  Description automatically generated" id="176" name="Google Shape;176;p23"/>
          <p:cNvPicPr preferRelativeResize="0"/>
          <p:nvPr/>
        </p:nvPicPr>
        <p:blipFill rotWithShape="1">
          <a:blip r:embed="rId4">
            <a:alphaModFix/>
          </a:blip>
          <a:srcRect b="43776" l="0" r="0" t="0"/>
          <a:stretch/>
        </p:blipFill>
        <p:spPr>
          <a:xfrm>
            <a:off x="0" y="3273678"/>
            <a:ext cx="9144000" cy="1874317"/>
          </a:xfrm>
          <a:prstGeom prst="rect">
            <a:avLst/>
          </a:prstGeom>
          <a:noFill/>
          <a:ln>
            <a:noFill/>
          </a:ln>
        </p:spPr>
      </p:pic>
      <p:pic>
        <p:nvPicPr>
          <p:cNvPr descr="A screenshot of a computer  Description automatically generated" id="177" name="Google Shape;177;p23"/>
          <p:cNvPicPr preferRelativeResize="0"/>
          <p:nvPr/>
        </p:nvPicPr>
        <p:blipFill rotWithShape="1">
          <a:blip r:embed="rId5">
            <a:alphaModFix/>
          </a:blip>
          <a:srcRect b="0" l="0" r="0" t="0"/>
          <a:stretch/>
        </p:blipFill>
        <p:spPr>
          <a:xfrm>
            <a:off x="246774" y="1013776"/>
            <a:ext cx="6506750" cy="3335406"/>
          </a:xfrm>
          <a:prstGeom prst="rect">
            <a:avLst/>
          </a:prstGeom>
          <a:noFill/>
          <a:ln>
            <a:noFill/>
          </a:ln>
        </p:spPr>
      </p:pic>
      <p:pic>
        <p:nvPicPr>
          <p:cNvPr descr="A picture containing black, drawing  Description automatically generated" id="178" name="Google Shape;178;p23"/>
          <p:cNvPicPr preferRelativeResize="0"/>
          <p:nvPr/>
        </p:nvPicPr>
        <p:blipFill rotWithShape="1">
          <a:blip r:embed="rId6">
            <a:alphaModFix/>
          </a:blip>
          <a:srcRect b="0" l="0" r="0" t="0"/>
          <a:stretch/>
        </p:blipFill>
        <p:spPr>
          <a:xfrm rot="535809">
            <a:off x="5380941" y="3892418"/>
            <a:ext cx="1359178" cy="589758"/>
          </a:xfrm>
          <a:prstGeom prst="rect">
            <a:avLst/>
          </a:prstGeom>
          <a:noFill/>
          <a:ln>
            <a:noFill/>
          </a:ln>
        </p:spPr>
      </p:pic>
      <p:pic>
        <p:nvPicPr>
          <p:cNvPr descr="A close up of a logo  Description automatically generated" id="179" name="Google Shape;179;p23"/>
          <p:cNvPicPr preferRelativeResize="0"/>
          <p:nvPr/>
        </p:nvPicPr>
        <p:blipFill rotWithShape="1">
          <a:blip r:embed="rId7">
            <a:alphaModFix/>
          </a:blip>
          <a:srcRect b="0" l="0" r="0" t="0"/>
          <a:stretch/>
        </p:blipFill>
        <p:spPr>
          <a:xfrm>
            <a:off x="7140533" y="820583"/>
            <a:ext cx="1713122" cy="585835"/>
          </a:xfrm>
          <a:prstGeom prst="rect">
            <a:avLst/>
          </a:prstGeom>
          <a:noFill/>
          <a:ln>
            <a:noFill/>
          </a:ln>
        </p:spPr>
      </p:pic>
      <p:pic>
        <p:nvPicPr>
          <p:cNvPr descr="A picture containing table, drawing  Description automatically generated" id="180" name="Google Shape;180;p23"/>
          <p:cNvPicPr preferRelativeResize="0"/>
          <p:nvPr/>
        </p:nvPicPr>
        <p:blipFill rotWithShape="1">
          <a:blip r:embed="rId8">
            <a:alphaModFix/>
          </a:blip>
          <a:srcRect b="0" l="0" r="0" t="0"/>
          <a:stretch/>
        </p:blipFill>
        <p:spPr>
          <a:xfrm>
            <a:off x="7784466" y="2091039"/>
            <a:ext cx="914400" cy="1771650"/>
          </a:xfrm>
          <a:prstGeom prst="rect">
            <a:avLst/>
          </a:prstGeom>
          <a:noFill/>
          <a:ln>
            <a:noFill/>
          </a:ln>
        </p:spPr>
      </p:pic>
      <p:pic>
        <p:nvPicPr>
          <p:cNvPr descr="A picture containing drawing  Description automatically generated" id="181" name="Google Shape;181;p23"/>
          <p:cNvPicPr preferRelativeResize="0"/>
          <p:nvPr/>
        </p:nvPicPr>
        <p:blipFill rotWithShape="1">
          <a:blip r:embed="rId9">
            <a:alphaModFix/>
          </a:blip>
          <a:srcRect b="0" l="0" r="0" t="0"/>
          <a:stretch/>
        </p:blipFill>
        <p:spPr>
          <a:xfrm rot="-1790644">
            <a:off x="1093352" y="4560769"/>
            <a:ext cx="993602" cy="537522"/>
          </a:xfrm>
          <a:prstGeom prst="rect">
            <a:avLst/>
          </a:prstGeom>
          <a:noFill/>
          <a:ln>
            <a:noFill/>
          </a:ln>
        </p:spPr>
      </p:pic>
      <p:sp>
        <p:nvSpPr>
          <p:cNvPr id="182" name="Google Shape;182;p23"/>
          <p:cNvSpPr txBox="1"/>
          <p:nvPr/>
        </p:nvSpPr>
        <p:spPr>
          <a:xfrm>
            <a:off x="499959" y="1208909"/>
            <a:ext cx="5963100" cy="3067500"/>
          </a:xfrm>
          <a:prstGeom prst="rect">
            <a:avLst/>
          </a:prstGeom>
          <a:noFill/>
          <a:ln>
            <a:noFill/>
          </a:ln>
        </p:spPr>
        <p:txBody>
          <a:bodyPr anchorCtr="0" anchor="t" bIns="91425" lIns="91425" spcFirstLastPara="1" rIns="91425" wrap="square" tIns="91425">
            <a:noAutofit/>
          </a:bodyPr>
          <a:lstStyle/>
          <a:p>
            <a:pPr indent="-323850" lvl="0" marL="457200" rtl="0" algn="l">
              <a:spcBef>
                <a:spcPts val="1000"/>
              </a:spcBef>
              <a:spcAft>
                <a:spcPts val="0"/>
              </a:spcAft>
              <a:buClr>
                <a:schemeClr val="dk1"/>
              </a:buClr>
              <a:buSzPts val="1500"/>
              <a:buFont typeface="Calibri"/>
              <a:buChar char="●"/>
            </a:pPr>
            <a:r>
              <a:rPr lang="en-GB" sz="1500">
                <a:solidFill>
                  <a:schemeClr val="dk1"/>
                </a:solidFill>
                <a:latin typeface="Calibri"/>
                <a:ea typeface="Calibri"/>
                <a:cs typeface="Calibri"/>
                <a:sym typeface="Calibri"/>
              </a:rPr>
              <a:t>The Mission Protect our oceans challenge pack</a:t>
            </a:r>
            <a:endParaRPr sz="1500">
              <a:solidFill>
                <a:schemeClr val="dk1"/>
              </a:solidFill>
              <a:latin typeface="Calibri"/>
              <a:ea typeface="Calibri"/>
              <a:cs typeface="Calibri"/>
              <a:sym typeface="Calibri"/>
            </a:endParaRPr>
          </a:p>
          <a:p>
            <a:pPr indent="-323850" lvl="0" marL="457200" rtl="0" algn="l">
              <a:spcBef>
                <a:spcPts val="0"/>
              </a:spcBef>
              <a:spcAft>
                <a:spcPts val="0"/>
              </a:spcAft>
              <a:buClr>
                <a:schemeClr val="dk1"/>
              </a:buClr>
              <a:buSzPts val="1500"/>
              <a:buFont typeface="Calibri"/>
              <a:buChar char="●"/>
            </a:pPr>
            <a:r>
              <a:rPr lang="en-GB" sz="1500">
                <a:solidFill>
                  <a:schemeClr val="dk1"/>
                </a:solidFill>
                <a:latin typeface="Calibri"/>
                <a:ea typeface="Calibri"/>
                <a:cs typeface="Calibri"/>
                <a:sym typeface="Calibri"/>
              </a:rPr>
              <a:t>A world of pollution extension pack </a:t>
            </a:r>
            <a:endParaRPr sz="1500">
              <a:latin typeface="Calibri"/>
              <a:ea typeface="Calibri"/>
              <a:cs typeface="Calibri"/>
              <a:sym typeface="Calibri"/>
            </a:endParaRPr>
          </a:p>
          <a:p>
            <a:pPr indent="-323850" lvl="0" marL="457200" marR="0" rtl="0" algn="l">
              <a:lnSpc>
                <a:spcPct val="100000"/>
              </a:lnSpc>
              <a:spcBef>
                <a:spcPts val="0"/>
              </a:spcBef>
              <a:spcAft>
                <a:spcPts val="0"/>
              </a:spcAft>
              <a:buSzPts val="1500"/>
              <a:buFont typeface="Calibri"/>
              <a:buChar char="●"/>
            </a:pPr>
            <a:r>
              <a:rPr b="0" i="0" lang="en-GB" sz="1500" u="none" cap="none" strike="noStrike">
                <a:solidFill>
                  <a:srgbClr val="000000"/>
                </a:solidFill>
                <a:latin typeface="Calibri"/>
                <a:ea typeface="Calibri"/>
                <a:cs typeface="Calibri"/>
                <a:sym typeface="Calibri"/>
              </a:rPr>
              <a:t>More in the </a:t>
            </a:r>
            <a:r>
              <a:rPr lang="en-GB" sz="1500">
                <a:latin typeface="Calibri"/>
                <a:ea typeface="Calibri"/>
                <a:cs typeface="Calibri"/>
                <a:sym typeface="Calibri"/>
              </a:rPr>
              <a:t>‘</a:t>
            </a:r>
            <a:r>
              <a:rPr b="0" i="0" lang="en-GB" sz="1500" u="none" cap="none" strike="noStrike">
                <a:solidFill>
                  <a:srgbClr val="000000"/>
                </a:solidFill>
                <a:latin typeface="Calibri"/>
                <a:ea typeface="Calibri"/>
                <a:cs typeface="Calibri"/>
                <a:sym typeface="Calibri"/>
              </a:rPr>
              <a:t>Oceans: Climate </a:t>
            </a:r>
            <a:r>
              <a:rPr lang="en-GB" sz="1500">
                <a:latin typeface="Calibri"/>
                <a:ea typeface="Calibri"/>
                <a:cs typeface="Calibri"/>
                <a:sym typeface="Calibri"/>
              </a:rPr>
              <a:t>P</a:t>
            </a:r>
            <a:r>
              <a:rPr b="0" i="0" lang="en-GB" sz="1500" u="none" cap="none" strike="noStrike">
                <a:solidFill>
                  <a:srgbClr val="000000"/>
                </a:solidFill>
                <a:latin typeface="Calibri"/>
                <a:ea typeface="Calibri"/>
                <a:cs typeface="Calibri"/>
                <a:sym typeface="Calibri"/>
              </a:rPr>
              <a:t>ower</a:t>
            </a:r>
            <a:r>
              <a:rPr lang="en-GB" sz="1500">
                <a:latin typeface="Calibri"/>
                <a:ea typeface="Calibri"/>
                <a:cs typeface="Calibri"/>
                <a:sym typeface="Calibri"/>
              </a:rPr>
              <a:t>’ </a:t>
            </a:r>
            <a:r>
              <a:rPr lang="en-GB" sz="1500">
                <a:solidFill>
                  <a:schemeClr val="dk1"/>
                </a:solidFill>
                <a:latin typeface="Calibri"/>
                <a:ea typeface="Calibri"/>
                <a:cs typeface="Calibri"/>
                <a:sym typeface="Calibri"/>
              </a:rPr>
              <a:t>extension pack</a:t>
            </a:r>
            <a:r>
              <a:rPr b="0" i="0" lang="en-GB" sz="1500" u="none" cap="none" strike="noStrike">
                <a:solidFill>
                  <a:srgbClr val="000000"/>
                </a:solidFill>
                <a:latin typeface="Calibri"/>
                <a:ea typeface="Calibri"/>
                <a:cs typeface="Calibri"/>
                <a:sym typeface="Calibri"/>
              </a:rPr>
              <a:t> (</a:t>
            </a:r>
            <a:r>
              <a:rPr lang="en-GB" sz="1500">
                <a:latin typeface="Calibri"/>
                <a:ea typeface="Calibri"/>
                <a:cs typeface="Calibri"/>
                <a:sym typeface="Calibri"/>
              </a:rPr>
              <a:t>the Arctic Ocean)</a:t>
            </a:r>
            <a:endParaRPr sz="1100"/>
          </a:p>
          <a:p>
            <a:pPr indent="0" lvl="0" marL="0" marR="0" rtl="0" algn="l">
              <a:lnSpc>
                <a:spcPct val="100000"/>
              </a:lnSpc>
              <a:spcBef>
                <a:spcPts val="1600"/>
              </a:spcBef>
              <a:spcAft>
                <a:spcPts val="0"/>
              </a:spcAft>
              <a:buClr>
                <a:srgbClr val="000000"/>
              </a:buClr>
              <a:buSzPts val="1800"/>
              <a:buFont typeface="Arial"/>
              <a:buNone/>
            </a:pPr>
            <a:r>
              <a:rPr b="0" i="0" lang="en-GB" sz="1500" u="none" cap="none" strike="noStrike">
                <a:solidFill>
                  <a:srgbClr val="000000"/>
                </a:solidFill>
                <a:latin typeface="Calibri"/>
                <a:ea typeface="Calibri"/>
                <a:cs typeface="Calibri"/>
                <a:sym typeface="Calibri"/>
              </a:rPr>
              <a:t>And some other useful links!</a:t>
            </a:r>
            <a:endParaRPr b="0" i="0" sz="1500" u="none" cap="none" strike="noStrike">
              <a:solidFill>
                <a:srgbClr val="000000"/>
              </a:solidFill>
              <a:latin typeface="Calibri"/>
              <a:ea typeface="Calibri"/>
              <a:cs typeface="Calibri"/>
              <a:sym typeface="Calibri"/>
            </a:endParaRPr>
          </a:p>
          <a:p>
            <a:pPr indent="-317500" lvl="0" marL="457200" marR="0" rtl="0" algn="l">
              <a:lnSpc>
                <a:spcPct val="100000"/>
              </a:lnSpc>
              <a:spcBef>
                <a:spcPts val="1600"/>
              </a:spcBef>
              <a:spcAft>
                <a:spcPts val="0"/>
              </a:spcAft>
              <a:buClr>
                <a:srgbClr val="595959"/>
              </a:buClr>
              <a:buSzPts val="1400"/>
              <a:buFont typeface="Arial"/>
              <a:buChar char="●"/>
            </a:pPr>
            <a:r>
              <a:rPr b="0" i="0" lang="en-GB" sz="1400" u="sng" cap="none" strike="noStrike">
                <a:solidFill>
                  <a:schemeClr val="hlink"/>
                </a:solidFill>
                <a:latin typeface="Calibri"/>
                <a:ea typeface="Calibri"/>
                <a:cs typeface="Calibri"/>
                <a:sym typeface="Calibri"/>
                <a:hlinkClick r:id="rId10"/>
              </a:rPr>
              <a:t>United Nations Decade of Ocean Science</a:t>
            </a:r>
            <a:endParaRPr b="0" i="0" sz="1400" u="none" cap="none" strike="noStrike">
              <a:solidFill>
                <a:srgbClr val="595959"/>
              </a:solidFill>
              <a:latin typeface="Calibri"/>
              <a:ea typeface="Calibri"/>
              <a:cs typeface="Calibri"/>
              <a:sym typeface="Calibri"/>
            </a:endParaRPr>
          </a:p>
          <a:p>
            <a:pPr indent="-317500" lvl="0" marL="457200" marR="0" rtl="0" algn="l">
              <a:lnSpc>
                <a:spcPct val="100000"/>
              </a:lnSpc>
              <a:spcBef>
                <a:spcPts val="0"/>
              </a:spcBef>
              <a:spcAft>
                <a:spcPts val="0"/>
              </a:spcAft>
              <a:buClr>
                <a:srgbClr val="595959"/>
              </a:buClr>
              <a:buSzPts val="1400"/>
              <a:buFont typeface="Arial"/>
              <a:buChar char="●"/>
            </a:pPr>
            <a:r>
              <a:rPr b="0" i="0" lang="en-GB" sz="1400" u="sng" cap="none" strike="noStrike">
                <a:solidFill>
                  <a:schemeClr val="hlink"/>
                </a:solidFill>
                <a:latin typeface="Calibri"/>
                <a:ea typeface="Calibri"/>
                <a:cs typeface="Calibri"/>
                <a:sym typeface="Calibri"/>
                <a:hlinkClick r:id="rId11"/>
              </a:rPr>
              <a:t>Ocean Literacy portal </a:t>
            </a:r>
            <a:endParaRPr b="0" i="0" sz="1400" u="none" cap="none" strike="noStrike">
              <a:solidFill>
                <a:srgbClr val="595959"/>
              </a:solidFill>
              <a:latin typeface="Calibri"/>
              <a:ea typeface="Calibri"/>
              <a:cs typeface="Calibri"/>
              <a:sym typeface="Calibri"/>
            </a:endParaRPr>
          </a:p>
          <a:p>
            <a:pPr indent="-317500" lvl="0" marL="457200" marR="0" rtl="0" algn="l">
              <a:lnSpc>
                <a:spcPct val="100000"/>
              </a:lnSpc>
              <a:spcBef>
                <a:spcPts val="0"/>
              </a:spcBef>
              <a:spcAft>
                <a:spcPts val="0"/>
              </a:spcAft>
              <a:buClr>
                <a:srgbClr val="595959"/>
              </a:buClr>
              <a:buSzPts val="1400"/>
              <a:buFont typeface="Arial"/>
              <a:buChar char="●"/>
            </a:pPr>
            <a:r>
              <a:rPr b="0" i="0" lang="en-GB" sz="1400" u="sng" cap="none" strike="noStrike">
                <a:solidFill>
                  <a:schemeClr val="hlink"/>
                </a:solidFill>
                <a:latin typeface="Calibri"/>
                <a:ea typeface="Calibri"/>
                <a:cs typeface="Calibri"/>
                <a:sym typeface="Calibri"/>
                <a:hlinkClick r:id="rId12"/>
              </a:rPr>
              <a:t>Fisheries and Oceans Canada </a:t>
            </a:r>
            <a:endParaRPr sz="1800">
              <a:solidFill>
                <a:srgbClr val="595959"/>
              </a:solidFill>
              <a:latin typeface="Calibri"/>
              <a:ea typeface="Calibri"/>
              <a:cs typeface="Calibri"/>
              <a:sym typeface="Calibri"/>
            </a:endParaRPr>
          </a:p>
          <a:p>
            <a:pPr indent="-342900" lvl="0" marL="457200" marR="0" rtl="0" algn="l">
              <a:lnSpc>
                <a:spcPct val="100000"/>
              </a:lnSpc>
              <a:spcBef>
                <a:spcPts val="0"/>
              </a:spcBef>
              <a:spcAft>
                <a:spcPts val="0"/>
              </a:spcAft>
              <a:buClr>
                <a:srgbClr val="595959"/>
              </a:buClr>
              <a:buSzPts val="1800"/>
              <a:buFont typeface="Calibri"/>
              <a:buChar char="●"/>
            </a:pPr>
            <a:r>
              <a:rPr lang="en-GB" u="sng">
                <a:solidFill>
                  <a:schemeClr val="hlink"/>
                </a:solidFill>
                <a:latin typeface="Calibri"/>
                <a:ea typeface="Calibri"/>
                <a:cs typeface="Calibri"/>
                <a:sym typeface="Calibri"/>
                <a:hlinkClick r:id="rId13"/>
              </a:rPr>
              <a:t>Ocean wise</a:t>
            </a:r>
            <a:endParaRPr sz="1800">
              <a:solidFill>
                <a:srgbClr val="595959"/>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 name="Shape 59"/>
        <p:cNvGrpSpPr/>
        <p:nvPr/>
      </p:nvGrpSpPr>
      <p:grpSpPr>
        <a:xfrm>
          <a:off x="0" y="0"/>
          <a:ext cx="0" cy="0"/>
          <a:chOff x="0" y="0"/>
          <a:chExt cx="0" cy="0"/>
        </a:xfrm>
      </p:grpSpPr>
      <p:pic>
        <p:nvPicPr>
          <p:cNvPr id="60" name="Google Shape;60;p14"/>
          <p:cNvPicPr preferRelativeResize="0"/>
          <p:nvPr/>
        </p:nvPicPr>
        <p:blipFill rotWithShape="1">
          <a:blip r:embed="rId3">
            <a:alphaModFix/>
          </a:blip>
          <a:srcRect b="0" l="0" r="0" t="0"/>
          <a:stretch/>
        </p:blipFill>
        <p:spPr>
          <a:xfrm>
            <a:off x="-196128" y="341678"/>
            <a:ext cx="3060110" cy="779401"/>
          </a:xfrm>
          <a:prstGeom prst="rect">
            <a:avLst/>
          </a:prstGeom>
          <a:noFill/>
          <a:ln>
            <a:noFill/>
          </a:ln>
        </p:spPr>
      </p:pic>
      <p:pic>
        <p:nvPicPr>
          <p:cNvPr id="61" name="Google Shape;61;p14"/>
          <p:cNvPicPr preferRelativeResize="0"/>
          <p:nvPr/>
        </p:nvPicPr>
        <p:blipFill rotWithShape="1">
          <a:blip r:embed="rId4">
            <a:alphaModFix/>
          </a:blip>
          <a:srcRect b="17295" l="0" r="3558" t="23553"/>
          <a:stretch/>
        </p:blipFill>
        <p:spPr>
          <a:xfrm>
            <a:off x="36350" y="1217450"/>
            <a:ext cx="8962852" cy="3886349"/>
          </a:xfrm>
          <a:prstGeom prst="rect">
            <a:avLst/>
          </a:prstGeom>
          <a:noFill/>
          <a:ln>
            <a:noFill/>
          </a:ln>
        </p:spPr>
      </p:pic>
      <p:sp>
        <p:nvSpPr>
          <p:cNvPr id="62" name="Google Shape;62;p1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a:latin typeface="Calibri"/>
                <a:ea typeface="Calibri"/>
                <a:cs typeface="Calibri"/>
                <a:sym typeface="Calibri"/>
              </a:rPr>
              <a:t>Water matters</a:t>
            </a:r>
            <a:endParaRPr b="1">
              <a:latin typeface="Calibri"/>
              <a:ea typeface="Calibri"/>
              <a:cs typeface="Calibri"/>
              <a:sym typeface="Calibri"/>
            </a:endParaRPr>
          </a:p>
        </p:txBody>
      </p:sp>
      <p:pic>
        <p:nvPicPr>
          <p:cNvPr id="63" name="Google Shape;63;p14"/>
          <p:cNvPicPr preferRelativeResize="0"/>
          <p:nvPr/>
        </p:nvPicPr>
        <p:blipFill>
          <a:blip r:embed="rId5">
            <a:alphaModFix/>
          </a:blip>
          <a:stretch>
            <a:fillRect/>
          </a:stretch>
        </p:blipFill>
        <p:spPr>
          <a:xfrm>
            <a:off x="577475" y="2681200"/>
            <a:ext cx="857336" cy="288000"/>
          </a:xfrm>
          <a:prstGeom prst="rect">
            <a:avLst/>
          </a:prstGeom>
          <a:noFill/>
          <a:ln>
            <a:noFill/>
          </a:ln>
        </p:spPr>
      </p:pic>
      <p:pic>
        <p:nvPicPr>
          <p:cNvPr id="64" name="Google Shape;64;p14"/>
          <p:cNvPicPr preferRelativeResize="0"/>
          <p:nvPr/>
        </p:nvPicPr>
        <p:blipFill>
          <a:blip r:embed="rId6">
            <a:alphaModFix/>
          </a:blip>
          <a:stretch>
            <a:fillRect/>
          </a:stretch>
        </p:blipFill>
        <p:spPr>
          <a:xfrm>
            <a:off x="3414975" y="1927850"/>
            <a:ext cx="588200" cy="240300"/>
          </a:xfrm>
          <a:prstGeom prst="rect">
            <a:avLst/>
          </a:prstGeom>
          <a:noFill/>
          <a:ln>
            <a:noFill/>
          </a:ln>
        </p:spPr>
      </p:pic>
      <p:pic>
        <p:nvPicPr>
          <p:cNvPr id="65" name="Google Shape;65;p14"/>
          <p:cNvPicPr preferRelativeResize="0"/>
          <p:nvPr/>
        </p:nvPicPr>
        <p:blipFill>
          <a:blip r:embed="rId7">
            <a:alphaModFix/>
          </a:blip>
          <a:stretch>
            <a:fillRect/>
          </a:stretch>
        </p:blipFill>
        <p:spPr>
          <a:xfrm>
            <a:off x="6283596" y="1369850"/>
            <a:ext cx="517025" cy="2139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9" name="Shape 69"/>
        <p:cNvGrpSpPr/>
        <p:nvPr/>
      </p:nvGrpSpPr>
      <p:grpSpPr>
        <a:xfrm>
          <a:off x="0" y="0"/>
          <a:ext cx="0" cy="0"/>
          <a:chOff x="0" y="0"/>
          <a:chExt cx="0" cy="0"/>
        </a:xfrm>
      </p:grpSpPr>
      <p:pic>
        <p:nvPicPr>
          <p:cNvPr id="70" name="Google Shape;70;p15"/>
          <p:cNvPicPr preferRelativeResize="0"/>
          <p:nvPr/>
        </p:nvPicPr>
        <p:blipFill>
          <a:blip r:embed="rId3">
            <a:alphaModFix/>
          </a:blip>
          <a:stretch>
            <a:fillRect/>
          </a:stretch>
        </p:blipFill>
        <p:spPr>
          <a:xfrm>
            <a:off x="0" y="571500"/>
            <a:ext cx="9144003" cy="4572001"/>
          </a:xfrm>
          <a:prstGeom prst="rect">
            <a:avLst/>
          </a:prstGeom>
          <a:noFill/>
          <a:ln>
            <a:noFill/>
          </a:ln>
        </p:spPr>
      </p:pic>
      <p:sp>
        <p:nvSpPr>
          <p:cNvPr id="71" name="Google Shape;71;p15"/>
          <p:cNvSpPr txBox="1"/>
          <p:nvPr/>
        </p:nvSpPr>
        <p:spPr>
          <a:xfrm>
            <a:off x="664182" y="1661280"/>
            <a:ext cx="1165800" cy="236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2" name="Google Shape;72;p15"/>
          <p:cNvSpPr txBox="1"/>
          <p:nvPr/>
        </p:nvSpPr>
        <p:spPr>
          <a:xfrm>
            <a:off x="155850" y="4599125"/>
            <a:ext cx="8832300" cy="538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800">
              <a:solidFill>
                <a:schemeClr val="dk1"/>
              </a:solidFill>
            </a:endParaRPr>
          </a:p>
        </p:txBody>
      </p:sp>
      <p:sp>
        <p:nvSpPr>
          <p:cNvPr id="73" name="Google Shape;73;p15"/>
          <p:cNvSpPr txBox="1"/>
          <p:nvPr/>
        </p:nvSpPr>
        <p:spPr>
          <a:xfrm>
            <a:off x="306125" y="4610300"/>
            <a:ext cx="8758200" cy="60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The ocean and the sun work hand in hand, together they control the weather.</a:t>
            </a:r>
            <a:endParaRPr sz="1600">
              <a:latin typeface="Calibri"/>
              <a:ea typeface="Calibri"/>
              <a:cs typeface="Calibri"/>
              <a:sym typeface="Calibri"/>
            </a:endParaRPr>
          </a:p>
        </p:txBody>
      </p:sp>
      <p:pic>
        <p:nvPicPr>
          <p:cNvPr id="74" name="Google Shape;74;p15"/>
          <p:cNvPicPr preferRelativeResize="0"/>
          <p:nvPr/>
        </p:nvPicPr>
        <p:blipFill rotWithShape="1">
          <a:blip r:embed="rId4">
            <a:alphaModFix/>
          </a:blip>
          <a:srcRect b="0" l="0" r="0" t="0"/>
          <a:stretch/>
        </p:blipFill>
        <p:spPr>
          <a:xfrm>
            <a:off x="-196125" y="341675"/>
            <a:ext cx="8263298" cy="779400"/>
          </a:xfrm>
          <a:prstGeom prst="rect">
            <a:avLst/>
          </a:prstGeom>
          <a:noFill/>
          <a:ln>
            <a:noFill/>
          </a:ln>
        </p:spPr>
      </p:pic>
      <p:sp>
        <p:nvSpPr>
          <p:cNvPr id="75" name="Google Shape;75;p15"/>
          <p:cNvSpPr txBox="1"/>
          <p:nvPr>
            <p:ph type="title"/>
          </p:nvPr>
        </p:nvSpPr>
        <p:spPr>
          <a:xfrm>
            <a:off x="311700" y="445025"/>
            <a:ext cx="8520600" cy="572700"/>
          </a:xfrm>
          <a:prstGeom prst="rect">
            <a:avLst/>
          </a:prstGeom>
          <a:noFill/>
        </p:spPr>
        <p:txBody>
          <a:bodyPr anchorCtr="0" anchor="t" bIns="91425" lIns="91425" spcFirstLastPara="1" rIns="91425" wrap="square" tIns="91425">
            <a:noAutofit/>
          </a:bodyPr>
          <a:lstStyle/>
          <a:p>
            <a:pPr indent="0" lvl="0" marL="0" rtl="0" algn="l">
              <a:spcBef>
                <a:spcPts val="0"/>
              </a:spcBef>
              <a:spcAft>
                <a:spcPts val="0"/>
              </a:spcAft>
              <a:buNone/>
            </a:pPr>
            <a:r>
              <a:rPr b="1" lang="en-GB"/>
              <a:t>How does the weather impact the oceans?</a:t>
            </a:r>
            <a:endParaRPr b="1"/>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9" name="Shape 79"/>
        <p:cNvGrpSpPr/>
        <p:nvPr/>
      </p:nvGrpSpPr>
      <p:grpSpPr>
        <a:xfrm>
          <a:off x="0" y="0"/>
          <a:ext cx="0" cy="0"/>
          <a:chOff x="0" y="0"/>
          <a:chExt cx="0" cy="0"/>
        </a:xfrm>
      </p:grpSpPr>
      <p:pic>
        <p:nvPicPr>
          <p:cNvPr id="80" name="Google Shape;80;p16"/>
          <p:cNvPicPr preferRelativeResize="0"/>
          <p:nvPr/>
        </p:nvPicPr>
        <p:blipFill rotWithShape="1">
          <a:blip r:embed="rId3">
            <a:alphaModFix/>
          </a:blip>
          <a:srcRect b="0" l="0" r="0" t="0"/>
          <a:stretch/>
        </p:blipFill>
        <p:spPr>
          <a:xfrm>
            <a:off x="-493150" y="292625"/>
            <a:ext cx="4980225" cy="779400"/>
          </a:xfrm>
          <a:prstGeom prst="rect">
            <a:avLst/>
          </a:prstGeom>
          <a:noFill/>
          <a:ln>
            <a:noFill/>
          </a:ln>
        </p:spPr>
      </p:pic>
      <p:pic>
        <p:nvPicPr>
          <p:cNvPr id="81" name="Google Shape;81;p16"/>
          <p:cNvPicPr preferRelativeResize="0"/>
          <p:nvPr/>
        </p:nvPicPr>
        <p:blipFill rotWithShape="1">
          <a:blip r:embed="rId4">
            <a:alphaModFix/>
          </a:blip>
          <a:srcRect b="8210" l="0" r="0" t="21790"/>
          <a:stretch/>
        </p:blipFill>
        <p:spPr>
          <a:xfrm>
            <a:off x="1556750" y="1072025"/>
            <a:ext cx="7275551" cy="3600825"/>
          </a:xfrm>
          <a:prstGeom prst="rect">
            <a:avLst/>
          </a:prstGeom>
          <a:noFill/>
          <a:ln>
            <a:noFill/>
          </a:ln>
        </p:spPr>
      </p:pic>
      <p:sp>
        <p:nvSpPr>
          <p:cNvPr id="82" name="Google Shape;82;p16"/>
          <p:cNvSpPr txBox="1"/>
          <p:nvPr>
            <p:ph type="title"/>
          </p:nvPr>
        </p:nvSpPr>
        <p:spPr>
          <a:xfrm>
            <a:off x="311700" y="3688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a:latin typeface="Calibri"/>
                <a:ea typeface="Calibri"/>
                <a:cs typeface="Calibri"/>
                <a:sym typeface="Calibri"/>
              </a:rPr>
              <a:t>What is climate change?</a:t>
            </a:r>
            <a:endParaRPr b="1">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6" name="Shape 86"/>
        <p:cNvGrpSpPr/>
        <p:nvPr/>
      </p:nvGrpSpPr>
      <p:grpSpPr>
        <a:xfrm>
          <a:off x="0" y="0"/>
          <a:ext cx="0" cy="0"/>
          <a:chOff x="0" y="0"/>
          <a:chExt cx="0" cy="0"/>
        </a:xfrm>
      </p:grpSpPr>
      <p:pic>
        <p:nvPicPr>
          <p:cNvPr id="87" name="Google Shape;87;p17"/>
          <p:cNvPicPr preferRelativeResize="0"/>
          <p:nvPr/>
        </p:nvPicPr>
        <p:blipFill rotWithShape="1">
          <a:blip r:embed="rId3">
            <a:alphaModFix/>
          </a:blip>
          <a:srcRect b="15048" l="24098" r="7361" t="7142"/>
          <a:stretch/>
        </p:blipFill>
        <p:spPr>
          <a:xfrm>
            <a:off x="3543776" y="602575"/>
            <a:ext cx="4907800" cy="3938360"/>
          </a:xfrm>
          <a:prstGeom prst="rect">
            <a:avLst/>
          </a:prstGeom>
          <a:noFill/>
          <a:ln>
            <a:noFill/>
          </a:ln>
        </p:spPr>
      </p:pic>
      <p:pic>
        <p:nvPicPr>
          <p:cNvPr id="88" name="Google Shape;88;p17"/>
          <p:cNvPicPr preferRelativeResize="0"/>
          <p:nvPr/>
        </p:nvPicPr>
        <p:blipFill rotWithShape="1">
          <a:blip r:embed="rId4">
            <a:alphaModFix/>
          </a:blip>
          <a:srcRect b="0" l="0" r="0" t="0"/>
          <a:stretch/>
        </p:blipFill>
        <p:spPr>
          <a:xfrm>
            <a:off x="-115848" y="261100"/>
            <a:ext cx="4040349" cy="779400"/>
          </a:xfrm>
          <a:prstGeom prst="rect">
            <a:avLst/>
          </a:prstGeom>
          <a:noFill/>
          <a:ln>
            <a:noFill/>
          </a:ln>
        </p:spPr>
      </p:pic>
      <p:sp>
        <p:nvSpPr>
          <p:cNvPr id="89" name="Google Shape;89;p17"/>
          <p:cNvSpPr txBox="1"/>
          <p:nvPr>
            <p:ph type="title"/>
          </p:nvPr>
        </p:nvSpPr>
        <p:spPr>
          <a:xfrm>
            <a:off x="311700" y="36445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a:latin typeface="Calibri"/>
                <a:ea typeface="Calibri"/>
                <a:cs typeface="Calibri"/>
                <a:sym typeface="Calibri"/>
              </a:rPr>
              <a:t>A man-made change</a:t>
            </a:r>
            <a:endParaRPr b="1">
              <a:latin typeface="Calibri"/>
              <a:ea typeface="Calibri"/>
              <a:cs typeface="Calibri"/>
              <a:sym typeface="Calibri"/>
            </a:endParaRPr>
          </a:p>
        </p:txBody>
      </p:sp>
      <p:sp>
        <p:nvSpPr>
          <p:cNvPr id="90" name="Google Shape;90;p17"/>
          <p:cNvSpPr txBox="1"/>
          <p:nvPr/>
        </p:nvSpPr>
        <p:spPr>
          <a:xfrm>
            <a:off x="439125" y="1589750"/>
            <a:ext cx="2240700" cy="915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a:latin typeface="Calibri"/>
                <a:ea typeface="Calibri"/>
                <a:cs typeface="Calibri"/>
                <a:sym typeface="Calibri"/>
              </a:rPr>
              <a:t>Man-made pollution is widely recognised as responsible for the change in climate well over the last 100 years...</a:t>
            </a:r>
            <a:endParaRPr>
              <a:latin typeface="Calibri"/>
              <a:ea typeface="Calibri"/>
              <a:cs typeface="Calibri"/>
              <a:sym typeface="Calibri"/>
            </a:endParaRPr>
          </a:p>
        </p:txBody>
      </p:sp>
      <p:sp>
        <p:nvSpPr>
          <p:cNvPr id="91" name="Google Shape;91;p17"/>
          <p:cNvSpPr txBox="1"/>
          <p:nvPr/>
        </p:nvSpPr>
        <p:spPr>
          <a:xfrm>
            <a:off x="3737850" y="4484925"/>
            <a:ext cx="3317100" cy="51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a:t>...starting with the industrial revolution.</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5" name="Shape 95"/>
        <p:cNvGrpSpPr/>
        <p:nvPr/>
      </p:nvGrpSpPr>
      <p:grpSpPr>
        <a:xfrm>
          <a:off x="0" y="0"/>
          <a:ext cx="0" cy="0"/>
          <a:chOff x="0" y="0"/>
          <a:chExt cx="0" cy="0"/>
        </a:xfrm>
      </p:grpSpPr>
      <p:pic>
        <p:nvPicPr>
          <p:cNvPr id="96" name="Google Shape;96;p18"/>
          <p:cNvPicPr preferRelativeResize="0"/>
          <p:nvPr/>
        </p:nvPicPr>
        <p:blipFill rotWithShape="1">
          <a:blip r:embed="rId3">
            <a:alphaModFix/>
          </a:blip>
          <a:srcRect b="12082" l="0" r="0" t="25181"/>
          <a:stretch/>
        </p:blipFill>
        <p:spPr>
          <a:xfrm>
            <a:off x="775362" y="1192407"/>
            <a:ext cx="7898076" cy="3503277"/>
          </a:xfrm>
          <a:prstGeom prst="rect">
            <a:avLst/>
          </a:prstGeom>
          <a:noFill/>
          <a:ln>
            <a:noFill/>
          </a:ln>
        </p:spPr>
      </p:pic>
      <p:pic>
        <p:nvPicPr>
          <p:cNvPr id="97" name="Google Shape;97;p18"/>
          <p:cNvPicPr preferRelativeResize="0"/>
          <p:nvPr/>
        </p:nvPicPr>
        <p:blipFill rotWithShape="1">
          <a:blip r:embed="rId4">
            <a:alphaModFix/>
          </a:blip>
          <a:srcRect b="0" l="0" r="0" t="0"/>
          <a:stretch/>
        </p:blipFill>
        <p:spPr>
          <a:xfrm>
            <a:off x="-1665438" y="341675"/>
            <a:ext cx="4980225" cy="779400"/>
          </a:xfrm>
          <a:prstGeom prst="rect">
            <a:avLst/>
          </a:prstGeom>
          <a:noFill/>
          <a:ln>
            <a:noFill/>
          </a:ln>
        </p:spPr>
      </p:pic>
      <p:sp>
        <p:nvSpPr>
          <p:cNvPr id="98" name="Google Shape;98;p18"/>
          <p:cNvSpPr txBox="1"/>
          <p:nvPr>
            <p:ph type="title"/>
          </p:nvPr>
        </p:nvSpPr>
        <p:spPr>
          <a:xfrm>
            <a:off x="311700" y="445025"/>
            <a:ext cx="8520600" cy="572700"/>
          </a:xfrm>
          <a:prstGeom prst="rect">
            <a:avLst/>
          </a:prstGeom>
          <a:noFill/>
        </p:spPr>
        <p:txBody>
          <a:bodyPr anchorCtr="0" anchor="t" bIns="91425" lIns="91425" spcFirstLastPara="1" rIns="91425" wrap="square" tIns="91425">
            <a:noAutofit/>
          </a:bodyPr>
          <a:lstStyle/>
          <a:p>
            <a:pPr indent="0" lvl="0" marL="0" rtl="0" algn="l">
              <a:spcBef>
                <a:spcPts val="0"/>
              </a:spcBef>
              <a:spcAft>
                <a:spcPts val="0"/>
              </a:spcAft>
              <a:buNone/>
            </a:pPr>
            <a:r>
              <a:rPr b="1" lang="en-GB">
                <a:latin typeface="Calibri"/>
                <a:ea typeface="Calibri"/>
                <a:cs typeface="Calibri"/>
                <a:sym typeface="Calibri"/>
              </a:rPr>
              <a:t>Getting extreme</a:t>
            </a:r>
            <a:endParaRPr b="1">
              <a:latin typeface="Calibri"/>
              <a:ea typeface="Calibri"/>
              <a:cs typeface="Calibri"/>
              <a:sym typeface="Calibri"/>
            </a:endParaRPr>
          </a:p>
        </p:txBody>
      </p:sp>
      <p:sp>
        <p:nvSpPr>
          <p:cNvPr id="99" name="Google Shape;99;p18"/>
          <p:cNvSpPr txBox="1"/>
          <p:nvPr/>
        </p:nvSpPr>
        <p:spPr>
          <a:xfrm>
            <a:off x="1880050" y="3851110"/>
            <a:ext cx="2431500" cy="95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pic>
        <p:nvPicPr>
          <p:cNvPr id="100" name="Google Shape;100;p18"/>
          <p:cNvPicPr preferRelativeResize="0"/>
          <p:nvPr/>
        </p:nvPicPr>
        <p:blipFill>
          <a:blip r:embed="rId5">
            <a:alphaModFix/>
          </a:blip>
          <a:stretch>
            <a:fillRect/>
          </a:stretch>
        </p:blipFill>
        <p:spPr>
          <a:xfrm>
            <a:off x="464100" y="2415510"/>
            <a:ext cx="1379100" cy="357389"/>
          </a:xfrm>
          <a:prstGeom prst="rect">
            <a:avLst/>
          </a:prstGeom>
          <a:noFill/>
          <a:ln>
            <a:noFill/>
          </a:ln>
        </p:spPr>
      </p:pic>
      <p:pic>
        <p:nvPicPr>
          <p:cNvPr id="101" name="Google Shape;101;p18"/>
          <p:cNvPicPr preferRelativeResize="0"/>
          <p:nvPr/>
        </p:nvPicPr>
        <p:blipFill>
          <a:blip r:embed="rId6">
            <a:alphaModFix/>
          </a:blip>
          <a:stretch>
            <a:fillRect/>
          </a:stretch>
        </p:blipFill>
        <p:spPr>
          <a:xfrm>
            <a:off x="2178450" y="1772235"/>
            <a:ext cx="902696" cy="415950"/>
          </a:xfrm>
          <a:prstGeom prst="rect">
            <a:avLst/>
          </a:prstGeom>
          <a:noFill/>
          <a:ln>
            <a:noFill/>
          </a:ln>
        </p:spPr>
      </p:pic>
      <p:pic>
        <p:nvPicPr>
          <p:cNvPr id="102" name="Google Shape;102;p18"/>
          <p:cNvPicPr preferRelativeResize="0"/>
          <p:nvPr/>
        </p:nvPicPr>
        <p:blipFill>
          <a:blip r:embed="rId7">
            <a:alphaModFix/>
          </a:blip>
          <a:stretch>
            <a:fillRect/>
          </a:stretch>
        </p:blipFill>
        <p:spPr>
          <a:xfrm>
            <a:off x="6439896" y="879809"/>
            <a:ext cx="682346" cy="415950"/>
          </a:xfrm>
          <a:prstGeom prst="rect">
            <a:avLst/>
          </a:prstGeom>
          <a:noFill/>
          <a:ln>
            <a:noFill/>
          </a:ln>
        </p:spPr>
      </p:pic>
      <p:pic>
        <p:nvPicPr>
          <p:cNvPr id="103" name="Google Shape;103;p18"/>
          <p:cNvPicPr preferRelativeResize="0"/>
          <p:nvPr/>
        </p:nvPicPr>
        <p:blipFill>
          <a:blip r:embed="rId8">
            <a:alphaModFix/>
          </a:blip>
          <a:stretch>
            <a:fillRect/>
          </a:stretch>
        </p:blipFill>
        <p:spPr>
          <a:xfrm>
            <a:off x="4995824" y="2041110"/>
            <a:ext cx="609744" cy="415950"/>
          </a:xfrm>
          <a:prstGeom prst="rect">
            <a:avLst/>
          </a:prstGeom>
          <a:noFill/>
          <a:ln>
            <a:noFill/>
          </a:ln>
        </p:spPr>
      </p:pic>
      <p:pic>
        <p:nvPicPr>
          <p:cNvPr id="104" name="Google Shape;104;p18"/>
          <p:cNvPicPr preferRelativeResize="0"/>
          <p:nvPr/>
        </p:nvPicPr>
        <p:blipFill>
          <a:blip r:embed="rId9">
            <a:alphaModFix/>
          </a:blip>
          <a:stretch>
            <a:fillRect/>
          </a:stretch>
        </p:blipFill>
        <p:spPr>
          <a:xfrm>
            <a:off x="3550950" y="1356285"/>
            <a:ext cx="831248" cy="357400"/>
          </a:xfrm>
          <a:prstGeom prst="rect">
            <a:avLst/>
          </a:prstGeom>
          <a:noFill/>
          <a:ln>
            <a:noFill/>
          </a:ln>
        </p:spPr>
      </p:pic>
      <p:pic>
        <p:nvPicPr>
          <p:cNvPr id="105" name="Google Shape;105;p18"/>
          <p:cNvPicPr preferRelativeResize="0"/>
          <p:nvPr/>
        </p:nvPicPr>
        <p:blipFill>
          <a:blip r:embed="rId10">
            <a:alphaModFix/>
          </a:blip>
          <a:stretch>
            <a:fillRect/>
          </a:stretch>
        </p:blipFill>
        <p:spPr>
          <a:xfrm>
            <a:off x="7764001" y="1762422"/>
            <a:ext cx="831250" cy="66852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9" name="Shape 109"/>
        <p:cNvGrpSpPr/>
        <p:nvPr/>
      </p:nvGrpSpPr>
      <p:grpSpPr>
        <a:xfrm>
          <a:off x="0" y="0"/>
          <a:ext cx="0" cy="0"/>
          <a:chOff x="0" y="0"/>
          <a:chExt cx="0" cy="0"/>
        </a:xfrm>
      </p:grpSpPr>
      <p:pic>
        <p:nvPicPr>
          <p:cNvPr id="110" name="Google Shape;110;p19"/>
          <p:cNvPicPr preferRelativeResize="0"/>
          <p:nvPr/>
        </p:nvPicPr>
        <p:blipFill rotWithShape="1">
          <a:blip r:embed="rId3">
            <a:alphaModFix/>
          </a:blip>
          <a:srcRect b="14117" l="0" r="0" t="10141"/>
          <a:stretch/>
        </p:blipFill>
        <p:spPr>
          <a:xfrm>
            <a:off x="530400" y="814475"/>
            <a:ext cx="8083226" cy="4329024"/>
          </a:xfrm>
          <a:prstGeom prst="rect">
            <a:avLst/>
          </a:prstGeom>
          <a:noFill/>
          <a:ln>
            <a:noFill/>
          </a:ln>
        </p:spPr>
      </p:pic>
      <p:pic>
        <p:nvPicPr>
          <p:cNvPr id="111" name="Google Shape;111;p19"/>
          <p:cNvPicPr preferRelativeResize="0"/>
          <p:nvPr/>
        </p:nvPicPr>
        <p:blipFill rotWithShape="1">
          <a:blip r:embed="rId4">
            <a:alphaModFix/>
          </a:blip>
          <a:srcRect b="0" l="0" r="0" t="0"/>
          <a:stretch/>
        </p:blipFill>
        <p:spPr>
          <a:xfrm>
            <a:off x="-281227" y="214636"/>
            <a:ext cx="5972350" cy="779400"/>
          </a:xfrm>
          <a:prstGeom prst="rect">
            <a:avLst/>
          </a:prstGeom>
          <a:noFill/>
          <a:ln>
            <a:noFill/>
          </a:ln>
        </p:spPr>
      </p:pic>
      <p:sp>
        <p:nvSpPr>
          <p:cNvPr id="112" name="Google Shape;112;p19"/>
          <p:cNvSpPr txBox="1"/>
          <p:nvPr>
            <p:ph type="title"/>
          </p:nvPr>
        </p:nvSpPr>
        <p:spPr>
          <a:xfrm>
            <a:off x="311700" y="241786"/>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a:latin typeface="Calibri"/>
                <a:ea typeface="Calibri"/>
                <a:cs typeface="Calibri"/>
                <a:sym typeface="Calibri"/>
              </a:rPr>
              <a:t>What a difference a degree makes</a:t>
            </a:r>
            <a:endParaRPr b="1">
              <a:latin typeface="Calibri"/>
              <a:ea typeface="Calibri"/>
              <a:cs typeface="Calibri"/>
              <a:sym typeface="Calibri"/>
            </a:endParaRPr>
          </a:p>
        </p:txBody>
      </p:sp>
      <p:pic>
        <p:nvPicPr>
          <p:cNvPr id="113" name="Google Shape;113;p19"/>
          <p:cNvPicPr preferRelativeResize="0"/>
          <p:nvPr/>
        </p:nvPicPr>
        <p:blipFill>
          <a:blip r:embed="rId5">
            <a:alphaModFix/>
          </a:blip>
          <a:stretch>
            <a:fillRect/>
          </a:stretch>
        </p:blipFill>
        <p:spPr>
          <a:xfrm>
            <a:off x="1856250" y="4145575"/>
            <a:ext cx="4344624" cy="210575"/>
          </a:xfrm>
          <a:prstGeom prst="rect">
            <a:avLst/>
          </a:prstGeom>
          <a:noFill/>
          <a:ln>
            <a:noFill/>
          </a:ln>
        </p:spPr>
      </p:pic>
      <p:pic>
        <p:nvPicPr>
          <p:cNvPr id="114" name="Google Shape;114;p19"/>
          <p:cNvPicPr preferRelativeResize="0"/>
          <p:nvPr/>
        </p:nvPicPr>
        <p:blipFill>
          <a:blip r:embed="rId6">
            <a:alphaModFix/>
          </a:blip>
          <a:stretch>
            <a:fillRect/>
          </a:stretch>
        </p:blipFill>
        <p:spPr>
          <a:xfrm>
            <a:off x="6349337" y="994025"/>
            <a:ext cx="2342262" cy="9139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8" name="Shape 118"/>
        <p:cNvGrpSpPr/>
        <p:nvPr/>
      </p:nvGrpSpPr>
      <p:grpSpPr>
        <a:xfrm>
          <a:off x="0" y="0"/>
          <a:ext cx="0" cy="0"/>
          <a:chOff x="0" y="0"/>
          <a:chExt cx="0" cy="0"/>
        </a:xfrm>
      </p:grpSpPr>
      <p:pic>
        <p:nvPicPr>
          <p:cNvPr id="119" name="Google Shape;119;p20"/>
          <p:cNvPicPr preferRelativeResize="0"/>
          <p:nvPr/>
        </p:nvPicPr>
        <p:blipFill rotWithShape="1">
          <a:blip r:embed="rId3">
            <a:alphaModFix/>
          </a:blip>
          <a:srcRect b="0" l="0" r="0" t="0"/>
          <a:stretch/>
        </p:blipFill>
        <p:spPr>
          <a:xfrm>
            <a:off x="-231700" y="360800"/>
            <a:ext cx="2853126" cy="779400"/>
          </a:xfrm>
          <a:prstGeom prst="rect">
            <a:avLst/>
          </a:prstGeom>
          <a:noFill/>
          <a:ln>
            <a:noFill/>
          </a:ln>
        </p:spPr>
      </p:pic>
      <p:sp>
        <p:nvSpPr>
          <p:cNvPr id="120" name="Google Shape;120;p20"/>
          <p:cNvSpPr txBox="1"/>
          <p:nvPr>
            <p:ph type="title"/>
          </p:nvPr>
        </p:nvSpPr>
        <p:spPr>
          <a:xfrm>
            <a:off x="311700" y="445025"/>
            <a:ext cx="8520600" cy="572700"/>
          </a:xfrm>
          <a:prstGeom prst="rect">
            <a:avLst/>
          </a:prstGeom>
          <a:noFill/>
        </p:spPr>
        <p:txBody>
          <a:bodyPr anchorCtr="0" anchor="t" bIns="91425" lIns="91425" spcFirstLastPara="1" rIns="91425" wrap="square" tIns="91425">
            <a:noAutofit/>
          </a:bodyPr>
          <a:lstStyle/>
          <a:p>
            <a:pPr indent="0" lvl="0" marL="0" rtl="0" algn="l">
              <a:spcBef>
                <a:spcPts val="0"/>
              </a:spcBef>
              <a:spcAft>
                <a:spcPts val="0"/>
              </a:spcAft>
              <a:buNone/>
            </a:pPr>
            <a:r>
              <a:rPr b="1" lang="en-GB">
                <a:latin typeface="Calibri"/>
                <a:ea typeface="Calibri"/>
                <a:cs typeface="Calibri"/>
                <a:sym typeface="Calibri"/>
              </a:rPr>
              <a:t>Cool it down!</a:t>
            </a:r>
            <a:endParaRPr b="1">
              <a:latin typeface="Calibri"/>
              <a:ea typeface="Calibri"/>
              <a:cs typeface="Calibri"/>
              <a:sym typeface="Calibri"/>
            </a:endParaRPr>
          </a:p>
        </p:txBody>
      </p:sp>
      <p:sp>
        <p:nvSpPr>
          <p:cNvPr id="121" name="Google Shape;121;p20"/>
          <p:cNvSpPr txBox="1"/>
          <p:nvPr/>
        </p:nvSpPr>
        <p:spPr>
          <a:xfrm>
            <a:off x="2905392" y="1690476"/>
            <a:ext cx="1851600" cy="647700"/>
          </a:xfrm>
          <a:prstGeom prst="rect">
            <a:avLst/>
          </a:prstGeom>
          <a:solidFill>
            <a:srgbClr val="FFF2CC"/>
          </a:solid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GB">
                <a:solidFill>
                  <a:schemeClr val="dk1"/>
                </a:solidFill>
                <a:latin typeface="Calibri"/>
                <a:ea typeface="Calibri"/>
                <a:cs typeface="Calibri"/>
                <a:sym typeface="Calibri"/>
              </a:rPr>
              <a:t>How could we cool the earth down?</a:t>
            </a:r>
            <a:endParaRPr b="1">
              <a:solidFill>
                <a:schemeClr val="dk1"/>
              </a:solidFill>
              <a:latin typeface="Calibri"/>
              <a:ea typeface="Calibri"/>
              <a:cs typeface="Calibri"/>
              <a:sym typeface="Calibri"/>
            </a:endParaRPr>
          </a:p>
          <a:p>
            <a:pPr indent="0" lvl="0" marL="0" rtl="0" algn="l">
              <a:spcBef>
                <a:spcPts val="0"/>
              </a:spcBef>
              <a:spcAft>
                <a:spcPts val="0"/>
              </a:spcAft>
              <a:buNone/>
            </a:pPr>
            <a:r>
              <a:t/>
            </a:r>
            <a:endParaRPr/>
          </a:p>
        </p:txBody>
      </p:sp>
      <p:sp>
        <p:nvSpPr>
          <p:cNvPr id="122" name="Google Shape;122;p20"/>
          <p:cNvSpPr txBox="1"/>
          <p:nvPr/>
        </p:nvSpPr>
        <p:spPr>
          <a:xfrm>
            <a:off x="6876742" y="1709376"/>
            <a:ext cx="1763400" cy="841800"/>
          </a:xfrm>
          <a:prstGeom prst="rect">
            <a:avLst/>
          </a:prstGeom>
          <a:solidFill>
            <a:srgbClr val="FFF2CC"/>
          </a:solid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GB">
                <a:solidFill>
                  <a:schemeClr val="dk1"/>
                </a:solidFill>
                <a:latin typeface="Calibri"/>
                <a:ea typeface="Calibri"/>
                <a:cs typeface="Calibri"/>
                <a:sym typeface="Calibri"/>
              </a:rPr>
              <a:t>How could we protect or collect more fresh water?</a:t>
            </a:r>
            <a:endParaRPr b="1">
              <a:solidFill>
                <a:schemeClr val="dk1"/>
              </a:solidFill>
              <a:latin typeface="Calibri"/>
              <a:ea typeface="Calibri"/>
              <a:cs typeface="Calibri"/>
              <a:sym typeface="Calibri"/>
            </a:endParaRPr>
          </a:p>
          <a:p>
            <a:pPr indent="0" lvl="0" marL="0" rtl="0" algn="l">
              <a:spcBef>
                <a:spcPts val="0"/>
              </a:spcBef>
              <a:spcAft>
                <a:spcPts val="0"/>
              </a:spcAft>
              <a:buNone/>
            </a:pPr>
            <a:r>
              <a:t/>
            </a:r>
            <a:endParaRPr/>
          </a:p>
        </p:txBody>
      </p:sp>
      <p:sp>
        <p:nvSpPr>
          <p:cNvPr id="123" name="Google Shape;123;p20"/>
          <p:cNvSpPr txBox="1"/>
          <p:nvPr/>
        </p:nvSpPr>
        <p:spPr>
          <a:xfrm>
            <a:off x="3056542" y="674251"/>
            <a:ext cx="1763400" cy="822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400"/>
              <a:buFont typeface="Arial"/>
              <a:buNone/>
            </a:pPr>
            <a:r>
              <a:rPr lang="en-GB">
                <a:solidFill>
                  <a:schemeClr val="dk1"/>
                </a:solidFill>
                <a:latin typeface="Calibri"/>
                <a:ea typeface="Calibri"/>
                <a:cs typeface="Calibri"/>
                <a:sym typeface="Calibri"/>
              </a:rPr>
              <a:t>Roads in California are painted white, as darker colours trap more heat! </a:t>
            </a:r>
            <a:endParaRPr>
              <a:solidFill>
                <a:schemeClr val="dk1"/>
              </a:solidFill>
              <a:latin typeface="Calibri"/>
              <a:ea typeface="Calibri"/>
              <a:cs typeface="Calibri"/>
              <a:sym typeface="Calibri"/>
            </a:endParaRPr>
          </a:p>
          <a:p>
            <a:pPr indent="0" lvl="0" marL="0" rtl="0" algn="l">
              <a:spcBef>
                <a:spcPts val="0"/>
              </a:spcBef>
              <a:spcAft>
                <a:spcPts val="0"/>
              </a:spcAft>
              <a:buNone/>
            </a:pPr>
            <a:r>
              <a:t/>
            </a:r>
            <a:endParaRPr/>
          </a:p>
        </p:txBody>
      </p:sp>
      <p:sp>
        <p:nvSpPr>
          <p:cNvPr id="124" name="Google Shape;124;p20"/>
          <p:cNvSpPr txBox="1"/>
          <p:nvPr/>
        </p:nvSpPr>
        <p:spPr>
          <a:xfrm>
            <a:off x="6876742" y="674251"/>
            <a:ext cx="2136300" cy="1066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400"/>
              <a:buFont typeface="Arial"/>
              <a:buNone/>
            </a:pPr>
            <a:r>
              <a:rPr lang="en-GB">
                <a:latin typeface="Calibri"/>
                <a:ea typeface="Calibri"/>
                <a:cs typeface="Calibri"/>
                <a:sym typeface="Calibri"/>
              </a:rPr>
              <a:t>The Water Seer is an invention that harvests water directly from the atmosphere.</a:t>
            </a:r>
            <a:endParaRPr>
              <a:latin typeface="Calibri"/>
              <a:ea typeface="Calibri"/>
              <a:cs typeface="Calibri"/>
              <a:sym typeface="Calibri"/>
            </a:endParaRPr>
          </a:p>
          <a:p>
            <a:pPr indent="0" lvl="0" marL="0" rtl="0" algn="l">
              <a:spcBef>
                <a:spcPts val="0"/>
              </a:spcBef>
              <a:spcAft>
                <a:spcPts val="0"/>
              </a:spcAft>
              <a:buNone/>
            </a:pPr>
            <a:r>
              <a:t/>
            </a:r>
            <a:endParaRPr/>
          </a:p>
        </p:txBody>
      </p:sp>
      <p:sp>
        <p:nvSpPr>
          <p:cNvPr id="125" name="Google Shape;125;p20"/>
          <p:cNvSpPr txBox="1"/>
          <p:nvPr/>
        </p:nvSpPr>
        <p:spPr>
          <a:xfrm>
            <a:off x="311700" y="3090325"/>
            <a:ext cx="1763400" cy="921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i="0" lang="en-GB" sz="1400" u="none" cap="none" strike="noStrike">
                <a:solidFill>
                  <a:srgbClr val="000000"/>
                </a:solidFill>
                <a:latin typeface="Calibri"/>
                <a:ea typeface="Calibri"/>
                <a:cs typeface="Calibri"/>
                <a:sym typeface="Calibri"/>
              </a:rPr>
              <a:t>If you run the tap for 2 minutes while you brush your teeth, twice a day, that’s 24 litres of water used!</a:t>
            </a:r>
            <a:endParaRPr i="0" sz="1400" u="none" cap="none" strike="noStrike">
              <a:solidFill>
                <a:srgbClr val="000000"/>
              </a:solidFill>
              <a:latin typeface="Calibri"/>
              <a:ea typeface="Calibri"/>
              <a:cs typeface="Calibri"/>
              <a:sym typeface="Calibri"/>
            </a:endParaRPr>
          </a:p>
        </p:txBody>
      </p:sp>
      <p:sp>
        <p:nvSpPr>
          <p:cNvPr id="126" name="Google Shape;126;p20"/>
          <p:cNvSpPr txBox="1"/>
          <p:nvPr/>
        </p:nvSpPr>
        <p:spPr>
          <a:xfrm>
            <a:off x="2324067" y="4084001"/>
            <a:ext cx="2031900" cy="647700"/>
          </a:xfrm>
          <a:prstGeom prst="rect">
            <a:avLst/>
          </a:prstGeom>
          <a:solidFill>
            <a:srgbClr val="FFF2CC"/>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a:latin typeface="Calibri"/>
                <a:ea typeface="Calibri"/>
                <a:cs typeface="Calibri"/>
                <a:sym typeface="Calibri"/>
              </a:rPr>
              <a:t>How can we use less water everyday?</a:t>
            </a:r>
            <a:endParaRPr b="1">
              <a:latin typeface="Calibri"/>
              <a:ea typeface="Calibri"/>
              <a:cs typeface="Calibri"/>
              <a:sym typeface="Calibri"/>
            </a:endParaRPr>
          </a:p>
          <a:p>
            <a:pPr indent="0" lvl="0" marL="0" rtl="0" algn="l">
              <a:spcBef>
                <a:spcPts val="0"/>
              </a:spcBef>
              <a:spcAft>
                <a:spcPts val="0"/>
              </a:spcAft>
              <a:buNone/>
            </a:pPr>
            <a:r>
              <a:t/>
            </a:r>
            <a:endParaRPr/>
          </a:p>
        </p:txBody>
      </p:sp>
      <p:sp>
        <p:nvSpPr>
          <p:cNvPr id="127" name="Google Shape;127;p20"/>
          <p:cNvSpPr txBox="1"/>
          <p:nvPr/>
        </p:nvSpPr>
        <p:spPr>
          <a:xfrm>
            <a:off x="4762192" y="3683276"/>
            <a:ext cx="2289300" cy="57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i="0" lang="en-GB" sz="1400" u="none" cap="none" strike="noStrike">
                <a:solidFill>
                  <a:srgbClr val="000000"/>
                </a:solidFill>
                <a:latin typeface="Calibri"/>
                <a:ea typeface="Calibri"/>
                <a:cs typeface="Calibri"/>
                <a:sym typeface="Calibri"/>
              </a:rPr>
              <a:t>A single normal hurricane produces 200 times the electrical power of the whole planet in one day!!!!!  </a:t>
            </a:r>
            <a:endParaRPr i="0" sz="1400" u="none" cap="none" strike="noStrike">
              <a:solidFill>
                <a:srgbClr val="000000"/>
              </a:solidFill>
              <a:latin typeface="Calibri"/>
              <a:ea typeface="Calibri"/>
              <a:cs typeface="Calibri"/>
              <a:sym typeface="Calibri"/>
            </a:endParaRPr>
          </a:p>
        </p:txBody>
      </p:sp>
      <p:sp>
        <p:nvSpPr>
          <p:cNvPr id="128" name="Google Shape;128;p20"/>
          <p:cNvSpPr txBox="1"/>
          <p:nvPr/>
        </p:nvSpPr>
        <p:spPr>
          <a:xfrm>
            <a:off x="4819942" y="2860376"/>
            <a:ext cx="1851600" cy="822900"/>
          </a:xfrm>
          <a:prstGeom prst="rect">
            <a:avLst/>
          </a:prstGeom>
          <a:solidFill>
            <a:srgbClr val="FFF2CC"/>
          </a:solid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400"/>
              <a:buFont typeface="Arial"/>
              <a:buNone/>
            </a:pPr>
            <a:r>
              <a:rPr b="1" lang="en-GB">
                <a:solidFill>
                  <a:schemeClr val="dk1"/>
                </a:solidFill>
                <a:latin typeface="Calibri"/>
                <a:ea typeface="Calibri"/>
                <a:cs typeface="Calibri"/>
                <a:sym typeface="Calibri"/>
              </a:rPr>
              <a:t>Could we use the weather to help the planet?</a:t>
            </a:r>
            <a:endParaRPr b="1">
              <a:solidFill>
                <a:schemeClr val="dk1"/>
              </a:solidFill>
              <a:latin typeface="Calibri"/>
              <a:ea typeface="Calibri"/>
              <a:cs typeface="Calibri"/>
              <a:sym typeface="Calibri"/>
            </a:endParaRPr>
          </a:p>
          <a:p>
            <a:pPr indent="0" lvl="0" marL="0" rtl="0" algn="l">
              <a:spcBef>
                <a:spcPts val="0"/>
              </a:spcBef>
              <a:spcAft>
                <a:spcPts val="0"/>
              </a:spcAft>
              <a:buNone/>
            </a:pPr>
            <a:r>
              <a:t/>
            </a:r>
            <a:endParaRPr/>
          </a:p>
        </p:txBody>
      </p:sp>
      <p:pic>
        <p:nvPicPr>
          <p:cNvPr id="129" name="Google Shape;129;p20"/>
          <p:cNvPicPr preferRelativeResize="0"/>
          <p:nvPr/>
        </p:nvPicPr>
        <p:blipFill rotWithShape="1">
          <a:blip r:embed="rId4">
            <a:alphaModFix/>
          </a:blip>
          <a:srcRect b="32558" l="0" r="51193" t="30614"/>
          <a:stretch/>
        </p:blipFill>
        <p:spPr>
          <a:xfrm>
            <a:off x="6928967" y="2551051"/>
            <a:ext cx="2031841" cy="1533076"/>
          </a:xfrm>
          <a:prstGeom prst="rect">
            <a:avLst/>
          </a:prstGeom>
          <a:noFill/>
          <a:ln>
            <a:noFill/>
          </a:ln>
        </p:spPr>
      </p:pic>
      <p:pic>
        <p:nvPicPr>
          <p:cNvPr id="130" name="Google Shape;130;p20"/>
          <p:cNvPicPr preferRelativeResize="0"/>
          <p:nvPr/>
        </p:nvPicPr>
        <p:blipFill rotWithShape="1">
          <a:blip r:embed="rId5">
            <a:alphaModFix/>
          </a:blip>
          <a:srcRect b="45992" l="7793" r="46174" t="17985"/>
          <a:stretch/>
        </p:blipFill>
        <p:spPr>
          <a:xfrm>
            <a:off x="313850" y="1127625"/>
            <a:ext cx="2367652" cy="1852800"/>
          </a:xfrm>
          <a:prstGeom prst="rect">
            <a:avLst/>
          </a:prstGeom>
          <a:noFill/>
          <a:ln>
            <a:noFill/>
          </a:ln>
        </p:spPr>
      </p:pic>
      <p:pic>
        <p:nvPicPr>
          <p:cNvPr id="131" name="Google Shape;131;p20"/>
          <p:cNvPicPr preferRelativeResize="0"/>
          <p:nvPr/>
        </p:nvPicPr>
        <p:blipFill rotWithShape="1">
          <a:blip r:embed="rId6">
            <a:alphaModFix/>
          </a:blip>
          <a:srcRect b="52903" l="53968" r="11143" t="7452"/>
          <a:stretch/>
        </p:blipFill>
        <p:spPr>
          <a:xfrm>
            <a:off x="2592442" y="2444551"/>
            <a:ext cx="1349228" cy="1533076"/>
          </a:xfrm>
          <a:prstGeom prst="rect">
            <a:avLst/>
          </a:prstGeom>
          <a:noFill/>
          <a:ln>
            <a:noFill/>
          </a:ln>
        </p:spPr>
      </p:pic>
      <p:pic>
        <p:nvPicPr>
          <p:cNvPr id="132" name="Google Shape;132;p20"/>
          <p:cNvPicPr preferRelativeResize="0"/>
          <p:nvPr/>
        </p:nvPicPr>
        <p:blipFill rotWithShape="1">
          <a:blip r:embed="rId7">
            <a:alphaModFix/>
          </a:blip>
          <a:srcRect b="14249" l="61111" r="4604" t="46496"/>
          <a:stretch/>
        </p:blipFill>
        <p:spPr>
          <a:xfrm>
            <a:off x="5025143" y="778714"/>
            <a:ext cx="1763400" cy="2019077"/>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6" name="Shape 136"/>
        <p:cNvGrpSpPr/>
        <p:nvPr/>
      </p:nvGrpSpPr>
      <p:grpSpPr>
        <a:xfrm>
          <a:off x="0" y="0"/>
          <a:ext cx="0" cy="0"/>
          <a:chOff x="0" y="0"/>
          <a:chExt cx="0" cy="0"/>
        </a:xfrm>
      </p:grpSpPr>
      <p:sp>
        <p:nvSpPr>
          <p:cNvPr id="137" name="Google Shape;137;p2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Time for a rain check </a:t>
            </a:r>
            <a:r>
              <a:rPr lang="en-GB">
                <a:solidFill>
                  <a:srgbClr val="FF0000"/>
                </a:solidFill>
              </a:rPr>
              <a:t> </a:t>
            </a:r>
            <a:endParaRPr>
              <a:solidFill>
                <a:srgbClr val="FF0000"/>
              </a:solidFill>
            </a:endParaRPr>
          </a:p>
        </p:txBody>
      </p:sp>
      <p:pic>
        <p:nvPicPr>
          <p:cNvPr id="138" name="Google Shape;138;p21"/>
          <p:cNvPicPr preferRelativeResize="0"/>
          <p:nvPr/>
        </p:nvPicPr>
        <p:blipFill rotWithShape="1">
          <a:blip r:embed="rId3">
            <a:alphaModFix/>
          </a:blip>
          <a:srcRect b="0" l="0" r="0" t="0"/>
          <a:stretch/>
        </p:blipFill>
        <p:spPr>
          <a:xfrm>
            <a:off x="-108200" y="234500"/>
            <a:ext cx="4029302" cy="779400"/>
          </a:xfrm>
          <a:prstGeom prst="rect">
            <a:avLst/>
          </a:prstGeom>
          <a:noFill/>
          <a:ln>
            <a:noFill/>
          </a:ln>
        </p:spPr>
      </p:pic>
      <p:sp>
        <p:nvSpPr>
          <p:cNvPr id="139" name="Google Shape;139;p21"/>
          <p:cNvSpPr txBox="1"/>
          <p:nvPr/>
        </p:nvSpPr>
        <p:spPr>
          <a:xfrm>
            <a:off x="246775" y="334100"/>
            <a:ext cx="4029300" cy="580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lang="en-GB" sz="2800">
                <a:latin typeface="Calibri"/>
                <a:ea typeface="Calibri"/>
                <a:cs typeface="Calibri"/>
                <a:sym typeface="Calibri"/>
              </a:rPr>
              <a:t>Time for a rain check</a:t>
            </a:r>
            <a:endParaRPr b="1" i="0" sz="2800" u="none" cap="none" strike="noStrike">
              <a:solidFill>
                <a:srgbClr val="000000"/>
              </a:solidFill>
              <a:latin typeface="Calibri"/>
              <a:ea typeface="Calibri"/>
              <a:cs typeface="Calibri"/>
              <a:sym typeface="Calibri"/>
            </a:endParaRPr>
          </a:p>
        </p:txBody>
      </p:sp>
      <p:pic>
        <p:nvPicPr>
          <p:cNvPr id="140" name="Google Shape;140;p21"/>
          <p:cNvPicPr preferRelativeResize="0"/>
          <p:nvPr/>
        </p:nvPicPr>
        <p:blipFill rotWithShape="1">
          <a:blip r:embed="rId4">
            <a:alphaModFix/>
          </a:blip>
          <a:srcRect b="0" l="0" r="0" t="29083"/>
          <a:stretch/>
        </p:blipFill>
        <p:spPr>
          <a:xfrm>
            <a:off x="2176000" y="1163850"/>
            <a:ext cx="6656298" cy="3647699"/>
          </a:xfrm>
          <a:prstGeom prst="rect">
            <a:avLst/>
          </a:prstGeom>
          <a:noFill/>
          <a:ln>
            <a:noFill/>
          </a:ln>
        </p:spPr>
      </p:pic>
      <p:pic>
        <p:nvPicPr>
          <p:cNvPr descr="A close up of a logo  Description automatically generated" id="141" name="Google Shape;141;p21"/>
          <p:cNvPicPr preferRelativeResize="0"/>
          <p:nvPr/>
        </p:nvPicPr>
        <p:blipFill rotWithShape="1">
          <a:blip r:embed="rId5">
            <a:alphaModFix/>
          </a:blip>
          <a:srcRect b="0" l="0" r="0" t="0"/>
          <a:stretch/>
        </p:blipFill>
        <p:spPr>
          <a:xfrm>
            <a:off x="4572001" y="491976"/>
            <a:ext cx="1400075" cy="478794"/>
          </a:xfrm>
          <a:prstGeom prst="rect">
            <a:avLst/>
          </a:prstGeom>
          <a:noFill/>
          <a:ln>
            <a:noFill/>
          </a:ln>
        </p:spPr>
      </p:pic>
      <p:sp>
        <p:nvSpPr>
          <p:cNvPr id="142" name="Google Shape;142;p21"/>
          <p:cNvSpPr txBox="1"/>
          <p:nvPr/>
        </p:nvSpPr>
        <p:spPr>
          <a:xfrm>
            <a:off x="311700" y="1243475"/>
            <a:ext cx="1845600" cy="2115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GB" sz="1600">
                <a:solidFill>
                  <a:schemeClr val="dk1"/>
                </a:solidFill>
                <a:latin typeface="Calibri"/>
                <a:ea typeface="Calibri"/>
                <a:cs typeface="Calibri"/>
                <a:sym typeface="Calibri"/>
              </a:rPr>
              <a:t>There are many things we can do in our world to help keep the earth cooler–like reducing pollution and waste every day, in small and big ways - what do you think? </a:t>
            </a:r>
            <a:endParaRPr sz="1600">
              <a:solidFill>
                <a:schemeClr val="dk1"/>
              </a:solidFill>
              <a:latin typeface="Calibri"/>
              <a:ea typeface="Calibri"/>
              <a:cs typeface="Calibri"/>
              <a:sym typeface="Calibri"/>
            </a:endParaRPr>
          </a:p>
          <a:p>
            <a:pPr indent="0" lvl="0" marL="0" rtl="0" algn="l">
              <a:spcBef>
                <a:spcPts val="0"/>
              </a:spcBef>
              <a:spcAft>
                <a:spcPts val="0"/>
              </a:spcAft>
              <a:buNone/>
            </a:pPr>
            <a:r>
              <a:t/>
            </a:r>
            <a:endParaRPr sz="1200">
              <a:latin typeface="Calibri"/>
              <a:ea typeface="Calibri"/>
              <a:cs typeface="Calibri"/>
              <a:sym typeface="Calibri"/>
            </a:endParaRPr>
          </a:p>
        </p:txBody>
      </p:sp>
      <p:pic>
        <p:nvPicPr>
          <p:cNvPr id="143" name="Google Shape;143;p21"/>
          <p:cNvPicPr preferRelativeResize="0"/>
          <p:nvPr/>
        </p:nvPicPr>
        <p:blipFill>
          <a:blip r:embed="rId6">
            <a:alphaModFix/>
          </a:blip>
          <a:stretch>
            <a:fillRect/>
          </a:stretch>
        </p:blipFill>
        <p:spPr>
          <a:xfrm>
            <a:off x="7583076" y="158300"/>
            <a:ext cx="1400075" cy="43815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